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handoutMasterIdLst>
    <p:handoutMasterId r:id="rId32"/>
  </p:handoutMasterIdLst>
  <p:sldIdLst>
    <p:sldId id="344" r:id="rId2"/>
    <p:sldId id="258" r:id="rId3"/>
    <p:sldId id="259" r:id="rId4"/>
    <p:sldId id="347" r:id="rId5"/>
    <p:sldId id="348" r:id="rId6"/>
    <p:sldId id="282" r:id="rId7"/>
    <p:sldId id="349" r:id="rId8"/>
    <p:sldId id="350" r:id="rId9"/>
    <p:sldId id="283" r:id="rId10"/>
    <p:sldId id="351" r:id="rId11"/>
    <p:sldId id="352" r:id="rId12"/>
    <p:sldId id="353" r:id="rId13"/>
    <p:sldId id="354" r:id="rId14"/>
    <p:sldId id="355" r:id="rId15"/>
    <p:sldId id="356" r:id="rId16"/>
    <p:sldId id="357" r:id="rId17"/>
    <p:sldId id="358" r:id="rId18"/>
    <p:sldId id="359" r:id="rId19"/>
    <p:sldId id="361" r:id="rId20"/>
    <p:sldId id="360" r:id="rId21"/>
    <p:sldId id="362" r:id="rId22"/>
    <p:sldId id="363" r:id="rId23"/>
    <p:sldId id="366" r:id="rId24"/>
    <p:sldId id="368" r:id="rId25"/>
    <p:sldId id="284" r:id="rId26"/>
    <p:sldId id="260" r:id="rId27"/>
    <p:sldId id="285" r:id="rId28"/>
    <p:sldId id="262" r:id="rId29"/>
    <p:sldId id="346" r:id="rId30"/>
  </p:sldIdLst>
  <p:sldSz cx="12192000" cy="6858000"/>
  <p:notesSz cx="7104063" cy="10234613"/>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28">
          <p15:clr>
            <a:srgbClr val="A4A3A4"/>
          </p15:clr>
        </p15:guide>
        <p15:guide id="2" pos="416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C6A0"/>
    <a:srgbClr val="1E3E6E"/>
    <a:srgbClr val="2F5989"/>
    <a:srgbClr val="103F75"/>
    <a:srgbClr val="054379"/>
    <a:srgbClr val="00316B"/>
    <a:srgbClr val="E6E6E6"/>
    <a:srgbClr val="05447A"/>
    <a:srgbClr val="305A8A"/>
    <a:srgbClr val="2240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149" autoAdjust="0"/>
    <p:restoredTop sz="94660"/>
  </p:normalViewPr>
  <p:slideViewPr>
    <p:cSldViewPr snapToGrid="0" showGuides="1">
      <p:cViewPr varScale="1">
        <p:scale>
          <a:sx n="86" d="100"/>
          <a:sy n="86" d="100"/>
        </p:scale>
        <p:origin x="370" y="48"/>
      </p:cViewPr>
      <p:guideLst>
        <p:guide orient="horz" pos="1728"/>
        <p:guide pos="416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t>2022/5/27</a:t>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png>
</file>

<file path=ppt/media/image15.jpeg>
</file>

<file path=ppt/media/image16.png>
</file>

<file path=ppt/media/image17.jpeg>
</file>

<file path=ppt/media/image18.png>
</file>

<file path=ppt/media/image19.png>
</file>

<file path=ppt/media/image2.jpeg>
</file>

<file path=ppt/media/image20.png>
</file>

<file path=ppt/media/image21.png>
</file>

<file path=ppt/media/image22.jpeg>
</file>

<file path=ppt/media/image23.png>
</file>

<file path=ppt/media/image24.png>
</file>

<file path=ppt/media/image25.png>
</file>

<file path=ppt/media/image26.png>
</file>

<file path=ppt/media/image27.tiff>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svg>
</file>

<file path=ppt/media/image4.png>
</file>

<file path=ppt/media/image5.png>
</file>

<file path=ppt/media/image5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2022/5/27</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EE455F0-E66E-4269-8834-195B54727AA0}" type="slidenum">
              <a:rPr lang="zh-CN" altLang="en-US" smtClean="0"/>
              <a:t>7</a:t>
            </a:fld>
            <a:endParaRPr lang="zh-CN" altLang="en-US"/>
          </a:p>
        </p:txBody>
      </p:sp>
    </p:spTree>
    <p:extLst>
      <p:ext uri="{BB962C8B-B14F-4D97-AF65-F5344CB8AC3E}">
        <p14:creationId xmlns:p14="http://schemas.microsoft.com/office/powerpoint/2010/main" val="37573776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矩形 2"/>
          <p:cNvSpPr/>
          <p:nvPr/>
        </p:nvSpPr>
        <p:spPr>
          <a:xfrm>
            <a:off x="0" y="0"/>
            <a:ext cx="12192000" cy="6858000"/>
          </a:xfrm>
          <a:prstGeom prst="rect">
            <a:avLst/>
          </a:prstGeom>
          <a:gradFill flip="none" rotWithShape="1">
            <a:gsLst>
              <a:gs pos="0">
                <a:srgbClr val="D8C6A0">
                  <a:alpha val="2000"/>
                </a:srgbClr>
              </a:gs>
              <a:gs pos="65000">
                <a:srgbClr val="D8C6A0">
                  <a:alpha val="15000"/>
                </a:srgbClr>
              </a:gs>
              <a:gs pos="100000">
                <a:srgbClr val="D8C6A0">
                  <a:alpha val="2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思源宋体 CN Heavy" panose="02020900000000000000" pitchFamily="18" charset="-122"/>
              <a:ea typeface="思源宋体 CN Heavy" panose="02020900000000000000" pitchFamily="18" charset="-122"/>
            </a:endParaRPr>
          </a:p>
        </p:txBody>
      </p:sp>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矩形 4"/>
          <p:cNvSpPr/>
          <p:nvPr userDrawn="1"/>
        </p:nvSpPr>
        <p:spPr>
          <a:xfrm>
            <a:off x="0" y="0"/>
            <a:ext cx="12192000" cy="6858000"/>
          </a:xfrm>
          <a:prstGeom prst="rect">
            <a:avLst/>
          </a:prstGeom>
          <a:gradFill flip="none" rotWithShape="1">
            <a:gsLst>
              <a:gs pos="0">
                <a:srgbClr val="D8C6A0">
                  <a:alpha val="2000"/>
                </a:srgbClr>
              </a:gs>
              <a:gs pos="65000">
                <a:srgbClr val="D8C6A0">
                  <a:alpha val="15000"/>
                </a:srgbClr>
              </a:gs>
              <a:gs pos="100000">
                <a:srgbClr val="D8C6A0">
                  <a:alpha val="2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思源宋体 CN Heavy" panose="02020900000000000000" pitchFamily="18" charset="-122"/>
              <a:ea typeface="思源宋体 CN Heavy" panose="02020900000000000000" pitchFamily="18" charset="-122"/>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3" name="文本框 2"/>
          <p:cNvSpPr txBox="1"/>
          <p:nvPr/>
        </p:nvSpPr>
        <p:spPr>
          <a:xfrm>
            <a:off x="1481959" y="3145221"/>
            <a:ext cx="8931166" cy="1200329"/>
          </a:xfrm>
          <a:prstGeom prst="rect">
            <a:avLst/>
          </a:prstGeom>
          <a:noFill/>
        </p:spPr>
        <p:txBody>
          <a:bodyPr wrap="square" rtlCol="0">
            <a:spAutoFit/>
          </a:bodyPr>
          <a:lstStyle/>
          <a:p>
            <a:pPr algn="ctr"/>
            <a:r>
              <a:rPr lang="en-US" altLang="zh-CN" sz="7200">
                <a:solidFill>
                  <a:schemeClr val="bg1"/>
                </a:solidFill>
              </a:rPr>
              <a:t>X</a:t>
            </a:r>
            <a:r>
              <a:rPr lang="zh-CN" altLang="en-US" sz="7200">
                <a:solidFill>
                  <a:schemeClr val="bg1"/>
                </a:solidFill>
              </a:rPr>
              <a:t>幂空间工作室</a:t>
            </a:r>
          </a:p>
        </p:txBody>
      </p:sp>
      <p:sp>
        <p:nvSpPr>
          <p:cNvPr id="4" name="文本框 3"/>
          <p:cNvSpPr txBox="1"/>
          <p:nvPr userDrawn="1"/>
        </p:nvSpPr>
        <p:spPr>
          <a:xfrm>
            <a:off x="1481959" y="3145221"/>
            <a:ext cx="8931166" cy="1200329"/>
          </a:xfrm>
          <a:prstGeom prst="rect">
            <a:avLst/>
          </a:prstGeom>
          <a:noFill/>
        </p:spPr>
        <p:txBody>
          <a:bodyPr wrap="square" rtlCol="0">
            <a:spAutoFit/>
          </a:bodyPr>
          <a:lstStyle/>
          <a:p>
            <a:pPr algn="ctr"/>
            <a:r>
              <a:rPr lang="en-US" altLang="zh-CN" sz="7200">
                <a:solidFill>
                  <a:schemeClr val="bg1"/>
                </a:solidFill>
              </a:rPr>
              <a:t>X</a:t>
            </a:r>
            <a:r>
              <a:rPr lang="zh-CN" altLang="en-US" sz="7200">
                <a:solidFill>
                  <a:schemeClr val="bg1"/>
                </a:solidFill>
              </a:rPr>
              <a:t>幂空间工作室</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
        <p:nvSpPr>
          <p:cNvPr id="3" name="文本框 2"/>
          <p:cNvSpPr txBox="1"/>
          <p:nvPr userDrawn="1"/>
        </p:nvSpPr>
        <p:spPr>
          <a:xfrm>
            <a:off x="1481959" y="3145221"/>
            <a:ext cx="8931166" cy="1200329"/>
          </a:xfrm>
          <a:prstGeom prst="rect">
            <a:avLst/>
          </a:prstGeom>
          <a:noFill/>
        </p:spPr>
        <p:txBody>
          <a:bodyPr wrap="square" rtlCol="0">
            <a:spAutoFit/>
          </a:bodyPr>
          <a:lstStyle/>
          <a:p>
            <a:pPr algn="ctr"/>
            <a:r>
              <a:rPr lang="en-US" altLang="zh-CN" sz="7200">
                <a:solidFill>
                  <a:schemeClr val="bg1"/>
                </a:solidFill>
              </a:rPr>
              <a:t>X</a:t>
            </a:r>
            <a:r>
              <a:rPr lang="zh-CN" altLang="en-US" sz="7200">
                <a:solidFill>
                  <a:schemeClr val="bg1"/>
                </a:solidFill>
              </a:rPr>
              <a:t>幂空间工作室</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2.jpe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7.tiff"/></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9.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34.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38.sv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37.png"/><Relationship Id="rId5" Type="http://schemas.openxmlformats.org/officeDocument/2006/relationships/image" Target="../media/image36.sv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5.jpe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17.jpe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descr="河边有一座桥&#10;&#10;描述已自动生成"/>
          <p:cNvPicPr>
            <a:picLocks noChangeAspect="1"/>
          </p:cNvPicPr>
          <p:nvPr/>
        </p:nvPicPr>
        <p:blipFill>
          <a:blip r:embed="rId2">
            <a:alphaModFix amt="16000"/>
            <a:extLst>
              <a:ext uri="{28A0092B-C50C-407E-A947-70E740481C1C}">
                <a14:useLocalDpi xmlns:a14="http://schemas.microsoft.com/office/drawing/2010/main" val="0"/>
              </a:ext>
            </a:extLst>
          </a:blip>
          <a:srcRect l="15003" b="28284"/>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9" name="任意多边形: 形状 38"/>
          <p:cNvSpPr/>
          <p:nvPr/>
        </p:nvSpPr>
        <p:spPr>
          <a:xfrm rot="20949600">
            <a:off x="6077012" y="-306919"/>
            <a:ext cx="6724869" cy="7622744"/>
          </a:xfrm>
          <a:custGeom>
            <a:avLst/>
            <a:gdLst>
              <a:gd name="connsiteX0" fmla="*/ 2092091 w 6724869"/>
              <a:gd name="connsiteY0" fmla="*/ 0 h 7622744"/>
              <a:gd name="connsiteX1" fmla="*/ 5634692 w 6724869"/>
              <a:gd name="connsiteY1" fmla="*/ 678351 h 7622744"/>
              <a:gd name="connsiteX2" fmla="*/ 6724869 w 6724869"/>
              <a:gd name="connsiteY2" fmla="*/ 887512 h 7622744"/>
              <a:gd name="connsiteX3" fmla="*/ 5435181 w 6724869"/>
              <a:gd name="connsiteY3" fmla="*/ 7622744 h 7622744"/>
              <a:gd name="connsiteX4" fmla="*/ 0 w 6724869"/>
              <a:gd name="connsiteY4" fmla="*/ 6581995 h 7622744"/>
              <a:gd name="connsiteX5" fmla="*/ 28358 w 6724869"/>
              <a:gd name="connsiteY5" fmla="*/ 6496960 h 7622744"/>
              <a:gd name="connsiteX6" fmla="*/ 2144077 w 6724869"/>
              <a:gd name="connsiteY6" fmla="*/ 2258870 h 7622744"/>
              <a:gd name="connsiteX7" fmla="*/ 2101695 w 6724869"/>
              <a:gd name="connsiteY7" fmla="*/ 71914 h 762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4869" h="7622744">
                <a:moveTo>
                  <a:pt x="2092091" y="0"/>
                </a:moveTo>
                <a:lnTo>
                  <a:pt x="5634692" y="678351"/>
                </a:lnTo>
                <a:lnTo>
                  <a:pt x="6724869" y="887512"/>
                </a:lnTo>
                <a:lnTo>
                  <a:pt x="5435181" y="7622744"/>
                </a:lnTo>
                <a:lnTo>
                  <a:pt x="0" y="6581995"/>
                </a:lnTo>
                <a:lnTo>
                  <a:pt x="28358" y="6496960"/>
                </a:lnTo>
                <a:cubicBezTo>
                  <a:pt x="554122" y="5071416"/>
                  <a:pt x="1775736" y="3421888"/>
                  <a:pt x="2144077" y="2258870"/>
                </a:cubicBezTo>
                <a:cubicBezTo>
                  <a:pt x="2370749" y="1543167"/>
                  <a:pt x="2198278" y="727043"/>
                  <a:pt x="2101695" y="71914"/>
                </a:cubicBezTo>
                <a:close/>
              </a:path>
            </a:pathLst>
          </a:custGeom>
          <a:solidFill>
            <a:schemeClr val="accent2">
              <a:lumMod val="75000"/>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accent1">
                  <a:lumMod val="60000"/>
                  <a:lumOff val="40000"/>
                </a:schemeClr>
              </a:solidFill>
            </a:endParaRPr>
          </a:p>
        </p:txBody>
      </p:sp>
      <p:sp>
        <p:nvSpPr>
          <p:cNvPr id="37" name="任意多边形: 形状 36"/>
          <p:cNvSpPr/>
          <p:nvPr/>
        </p:nvSpPr>
        <p:spPr>
          <a:xfrm rot="20949600">
            <a:off x="6263391" y="-288616"/>
            <a:ext cx="6540303" cy="7586751"/>
          </a:xfrm>
          <a:custGeom>
            <a:avLst/>
            <a:gdLst>
              <a:gd name="connsiteX0" fmla="*/ 2095416 w 6540303"/>
              <a:gd name="connsiteY0" fmla="*/ 0 h 7586751"/>
              <a:gd name="connsiteX1" fmla="*/ 6540303 w 6540303"/>
              <a:gd name="connsiteY1" fmla="*/ 851124 h 7586751"/>
              <a:gd name="connsiteX2" fmla="*/ 5250539 w 6540303"/>
              <a:gd name="connsiteY2" fmla="*/ 7586751 h 7586751"/>
              <a:gd name="connsiteX3" fmla="*/ 0 w 6540303"/>
              <a:gd name="connsiteY3" fmla="*/ 6581357 h 7586751"/>
              <a:gd name="connsiteX4" fmla="*/ 29161 w 6540303"/>
              <a:gd name="connsiteY4" fmla="*/ 6493703 h 7586751"/>
              <a:gd name="connsiteX5" fmla="*/ 2144880 w 6540303"/>
              <a:gd name="connsiteY5" fmla="*/ 2245390 h 7586751"/>
              <a:gd name="connsiteX6" fmla="*/ 2102498 w 6540303"/>
              <a:gd name="connsiteY6" fmla="*/ 53158 h 7586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40303" h="7586751">
                <a:moveTo>
                  <a:pt x="2095416" y="0"/>
                </a:moveTo>
                <a:lnTo>
                  <a:pt x="6540303" y="851124"/>
                </a:lnTo>
                <a:lnTo>
                  <a:pt x="5250539" y="7586751"/>
                </a:lnTo>
                <a:lnTo>
                  <a:pt x="0" y="6581357"/>
                </a:lnTo>
                <a:lnTo>
                  <a:pt x="29161" y="6493703"/>
                </a:lnTo>
                <a:cubicBezTo>
                  <a:pt x="554925" y="5064721"/>
                  <a:pt x="1776539" y="3411213"/>
                  <a:pt x="2144880" y="2245390"/>
                </a:cubicBezTo>
                <a:cubicBezTo>
                  <a:pt x="2371552" y="1527961"/>
                  <a:pt x="2199081" y="709868"/>
                  <a:pt x="2102498" y="53158"/>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accent1">
                  <a:lumMod val="60000"/>
                  <a:lumOff val="40000"/>
                </a:schemeClr>
              </a:solidFill>
            </a:endParaRPr>
          </a:p>
        </p:txBody>
      </p:sp>
      <p:sp>
        <p:nvSpPr>
          <p:cNvPr id="8" name="文本框 7"/>
          <p:cNvSpPr txBox="1"/>
          <p:nvPr/>
        </p:nvSpPr>
        <p:spPr>
          <a:xfrm>
            <a:off x="980771" y="1500561"/>
            <a:ext cx="5570756" cy="2215094"/>
          </a:xfrm>
          <a:prstGeom prst="rect">
            <a:avLst/>
          </a:prstGeom>
          <a:noFill/>
        </p:spPr>
        <p:txBody>
          <a:bodyPr wrap="none" rtlCol="0">
            <a:spAutoFit/>
          </a:bodyPr>
          <a:lstStyle/>
          <a:p>
            <a:pPr algn="just">
              <a:lnSpc>
                <a:spcPct val="120000"/>
              </a:lnSpc>
            </a:pPr>
            <a:r>
              <a:rPr lang="zh-CN" altLang="en-US" sz="6000" b="1" dirty="0">
                <a:gradFill>
                  <a:gsLst>
                    <a:gs pos="100000">
                      <a:schemeClr val="accent1">
                        <a:lumMod val="50000"/>
                      </a:schemeClr>
                    </a:gs>
                    <a:gs pos="0">
                      <a:schemeClr val="accent1">
                        <a:lumMod val="75000"/>
                      </a:schemeClr>
                    </a:gs>
                  </a:gsLst>
                  <a:lin ang="5400000" scaled="1"/>
                </a:gradFill>
                <a:effectLst>
                  <a:outerShdw blurRad="50800" dist="63500" dir="5400000" algn="t" rotWithShape="0">
                    <a:srgbClr val="004558">
                      <a:alpha val="20000"/>
                    </a:srgbClr>
                  </a:outerShdw>
                </a:effectLst>
                <a:latin typeface="+mj-ea"/>
                <a:ea typeface="+mj-ea"/>
                <a:cs typeface="思源宋体 CN Heavy" panose="02020900000000000000" pitchFamily="18" charset="-122"/>
              </a:rPr>
              <a:t>遥感图像中道路</a:t>
            </a:r>
            <a:endParaRPr lang="en-US" altLang="zh-CN" sz="6000" b="1" dirty="0">
              <a:gradFill>
                <a:gsLst>
                  <a:gs pos="100000">
                    <a:schemeClr val="accent1">
                      <a:lumMod val="50000"/>
                    </a:schemeClr>
                  </a:gs>
                  <a:gs pos="0">
                    <a:schemeClr val="accent1">
                      <a:lumMod val="75000"/>
                    </a:schemeClr>
                  </a:gs>
                </a:gsLst>
                <a:lin ang="5400000" scaled="1"/>
              </a:gradFill>
              <a:effectLst>
                <a:outerShdw blurRad="50800" dist="63500" dir="5400000" algn="t" rotWithShape="0">
                  <a:srgbClr val="004558">
                    <a:alpha val="20000"/>
                  </a:srgbClr>
                </a:outerShdw>
              </a:effectLst>
              <a:latin typeface="+mj-ea"/>
              <a:ea typeface="+mj-ea"/>
              <a:cs typeface="思源宋体 CN Heavy" panose="02020900000000000000" pitchFamily="18" charset="-122"/>
            </a:endParaRPr>
          </a:p>
          <a:p>
            <a:pPr algn="just">
              <a:lnSpc>
                <a:spcPct val="120000"/>
              </a:lnSpc>
            </a:pPr>
            <a:r>
              <a:rPr lang="zh-CN" altLang="en-US" sz="6000" b="1" dirty="0">
                <a:gradFill>
                  <a:gsLst>
                    <a:gs pos="100000">
                      <a:schemeClr val="accent1">
                        <a:lumMod val="50000"/>
                      </a:schemeClr>
                    </a:gs>
                    <a:gs pos="0">
                      <a:schemeClr val="accent1">
                        <a:lumMod val="75000"/>
                      </a:schemeClr>
                    </a:gs>
                  </a:gsLst>
                  <a:lin ang="5400000" scaled="1"/>
                </a:gradFill>
                <a:effectLst>
                  <a:outerShdw blurRad="50800" dist="63500" dir="5400000" algn="t" rotWithShape="0">
                    <a:srgbClr val="004558">
                      <a:alpha val="20000"/>
                    </a:srgbClr>
                  </a:outerShdw>
                </a:effectLst>
                <a:latin typeface="+mj-ea"/>
                <a:ea typeface="+mj-ea"/>
                <a:cs typeface="思源宋体 CN Heavy" panose="02020900000000000000" pitchFamily="18" charset="-122"/>
              </a:rPr>
              <a:t>提取和分类研究</a:t>
            </a:r>
          </a:p>
        </p:txBody>
      </p:sp>
      <p:pic>
        <p:nvPicPr>
          <p:cNvPr id="38" name="图片 37" descr="图片包含 草, 男人, 前, 显示器&#10;&#10;描述已自动生成"/>
          <p:cNvPicPr>
            <a:picLocks noChangeAspect="1"/>
          </p:cNvPicPr>
          <p:nvPr/>
        </p:nvPicPr>
        <p:blipFill rotWithShape="1">
          <a:blip r:embed="rId3" cstate="print">
            <a:extLst>
              <a:ext uri="{28A0092B-C50C-407E-A947-70E740481C1C}">
                <a14:useLocalDpi xmlns:a14="http://schemas.microsoft.com/office/drawing/2010/main" val="0"/>
              </a:ext>
            </a:extLst>
          </a:blip>
          <a:srcRect l="8650" t="25974" r="13006" b="8180"/>
          <a:stretch>
            <a:fillRect/>
          </a:stretch>
        </p:blipFill>
        <p:spPr>
          <a:xfrm>
            <a:off x="6825510" y="477885"/>
            <a:ext cx="5366491" cy="6380115"/>
          </a:xfrm>
          <a:custGeom>
            <a:avLst/>
            <a:gdLst>
              <a:gd name="connsiteX0" fmla="*/ 1595028 w 5366491"/>
              <a:gd name="connsiteY0" fmla="*/ 0 h 6380115"/>
              <a:gd name="connsiteX1" fmla="*/ 5366491 w 5366491"/>
              <a:gd name="connsiteY1" fmla="*/ 0 h 6380115"/>
              <a:gd name="connsiteX2" fmla="*/ 5366491 w 5366491"/>
              <a:gd name="connsiteY2" fmla="*/ 6380115 h 6380115"/>
              <a:gd name="connsiteX3" fmla="*/ 0 w 5366491"/>
              <a:gd name="connsiteY3" fmla="*/ 6380115 h 6380115"/>
            </a:gdLst>
            <a:ahLst/>
            <a:cxnLst>
              <a:cxn ang="0">
                <a:pos x="connsiteX0" y="connsiteY0"/>
              </a:cxn>
              <a:cxn ang="0">
                <a:pos x="connsiteX1" y="connsiteY1"/>
              </a:cxn>
              <a:cxn ang="0">
                <a:pos x="connsiteX2" y="connsiteY2"/>
              </a:cxn>
              <a:cxn ang="0">
                <a:pos x="connsiteX3" y="connsiteY3"/>
              </a:cxn>
            </a:cxnLst>
            <a:rect l="l" t="t" r="r" b="b"/>
            <a:pathLst>
              <a:path w="5366491" h="6380115">
                <a:moveTo>
                  <a:pt x="1595028" y="0"/>
                </a:moveTo>
                <a:lnTo>
                  <a:pt x="5366491" y="0"/>
                </a:lnTo>
                <a:lnTo>
                  <a:pt x="5366491" y="6380115"/>
                </a:lnTo>
                <a:lnTo>
                  <a:pt x="0" y="6380115"/>
                </a:lnTo>
                <a:close/>
              </a:path>
            </a:pathLst>
          </a:custGeom>
        </p:spPr>
      </p:pic>
      <p:pic>
        <p:nvPicPr>
          <p:cNvPr id="3" name="图片 2" descr="校徽蓝"/>
          <p:cNvPicPr>
            <a:picLocks noChangeAspect="1"/>
          </p:cNvPicPr>
          <p:nvPr/>
        </p:nvPicPr>
        <p:blipFill rotWithShape="1">
          <a:blip r:embed="rId4"/>
          <a:srcRect l="12007" t="39034" b="28094"/>
          <a:stretch>
            <a:fillRect/>
          </a:stretch>
        </p:blipFill>
        <p:spPr>
          <a:xfrm>
            <a:off x="620422" y="434111"/>
            <a:ext cx="3142449" cy="829945"/>
          </a:xfrm>
          <a:prstGeom prst="rect">
            <a:avLst/>
          </a:prstGeom>
        </p:spPr>
      </p:pic>
      <p:grpSp>
        <p:nvGrpSpPr>
          <p:cNvPr id="2" name="组合 1"/>
          <p:cNvGrpSpPr/>
          <p:nvPr/>
        </p:nvGrpSpPr>
        <p:grpSpPr>
          <a:xfrm>
            <a:off x="581118" y="4109831"/>
            <a:ext cx="3406681" cy="462393"/>
            <a:chOff x="581118" y="4236081"/>
            <a:chExt cx="3406681" cy="462393"/>
          </a:xfrm>
        </p:grpSpPr>
        <p:sp>
          <p:nvSpPr>
            <p:cNvPr id="10" name="矩形: 圆角 35"/>
            <p:cNvSpPr/>
            <p:nvPr/>
          </p:nvSpPr>
          <p:spPr>
            <a:xfrm>
              <a:off x="581118" y="4236081"/>
              <a:ext cx="3406681" cy="462393"/>
            </a:xfrm>
            <a:prstGeom prst="roundRect">
              <a:avLst>
                <a:gd name="adj" fmla="val 50000"/>
              </a:avLst>
            </a:prstGeom>
            <a:solidFill>
              <a:schemeClr val="accent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1400492" y="4313389"/>
              <a:ext cx="1025922" cy="276999"/>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rPr>
                <a:t>答辩人：</a:t>
              </a:r>
              <a:endPar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endParaRPr>
            </a:p>
          </p:txBody>
        </p:sp>
        <p:sp>
          <p:nvSpPr>
            <p:cNvPr id="31" name="文本框 30"/>
            <p:cNvSpPr txBox="1"/>
            <p:nvPr/>
          </p:nvSpPr>
          <p:spPr>
            <a:xfrm>
              <a:off x="2361508" y="4311812"/>
              <a:ext cx="883966" cy="276999"/>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lang="zh-CN" altLang="en-US" b="1" kern="0" dirty="0">
                  <a:solidFill>
                    <a:schemeClr val="bg1"/>
                  </a:solidFill>
                  <a:latin typeface="思源宋体 CN Heavy" panose="02020900000000000000" pitchFamily="18" charset="-122"/>
                  <a:ea typeface="思源宋体 CN Heavy" panose="02020900000000000000" pitchFamily="18" charset="-122"/>
                  <a:cs typeface="Source Han Serif CN Bold" panose="02020200000000000000" charset="-122"/>
                </a:rPr>
                <a:t>吴志鹏</a:t>
              </a:r>
              <a:endPar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endParaRPr>
            </a:p>
          </p:txBody>
        </p:sp>
        <p:sp>
          <p:nvSpPr>
            <p:cNvPr id="14" name="student-with-graduation-cap_57073"/>
            <p:cNvSpPr/>
            <p:nvPr/>
          </p:nvSpPr>
          <p:spPr>
            <a:xfrm>
              <a:off x="1044837" y="4343065"/>
              <a:ext cx="199092" cy="237034"/>
            </a:xfrm>
            <a:custGeom>
              <a:avLst/>
              <a:gdLst>
                <a:gd name="connsiteX0" fmla="*/ 172784 w 510964"/>
                <a:gd name="connsiteY0" fmla="*/ 386345 h 608344"/>
                <a:gd name="connsiteX1" fmla="*/ 182733 w 510964"/>
                <a:gd name="connsiteY1" fmla="*/ 392738 h 608344"/>
                <a:gd name="connsiteX2" fmla="*/ 255039 w 510964"/>
                <a:gd name="connsiteY2" fmla="*/ 508213 h 608344"/>
                <a:gd name="connsiteX3" fmla="*/ 255531 w 510964"/>
                <a:gd name="connsiteY3" fmla="*/ 508115 h 608344"/>
                <a:gd name="connsiteX4" fmla="*/ 255925 w 510964"/>
                <a:gd name="connsiteY4" fmla="*/ 508213 h 608344"/>
                <a:gd name="connsiteX5" fmla="*/ 328231 w 510964"/>
                <a:gd name="connsiteY5" fmla="*/ 392738 h 608344"/>
                <a:gd name="connsiteX6" fmla="*/ 338278 w 510964"/>
                <a:gd name="connsiteY6" fmla="*/ 386345 h 608344"/>
                <a:gd name="connsiteX7" fmla="*/ 343795 w 510964"/>
                <a:gd name="connsiteY7" fmla="*/ 387820 h 608344"/>
                <a:gd name="connsiteX8" fmla="*/ 408023 w 510964"/>
                <a:gd name="connsiteY8" fmla="*/ 420771 h 608344"/>
                <a:gd name="connsiteX9" fmla="*/ 510964 w 510964"/>
                <a:gd name="connsiteY9" fmla="*/ 490213 h 608344"/>
                <a:gd name="connsiteX10" fmla="*/ 510964 w 510964"/>
                <a:gd name="connsiteY10" fmla="*/ 491984 h 608344"/>
                <a:gd name="connsiteX11" fmla="*/ 510964 w 510964"/>
                <a:gd name="connsiteY11" fmla="*/ 606672 h 608344"/>
                <a:gd name="connsiteX12" fmla="*/ 510964 w 510964"/>
                <a:gd name="connsiteY12" fmla="*/ 608344 h 608344"/>
                <a:gd name="connsiteX13" fmla="*/ 255925 w 510964"/>
                <a:gd name="connsiteY13" fmla="*/ 608344 h 608344"/>
                <a:gd name="connsiteX14" fmla="*/ 255531 w 510964"/>
                <a:gd name="connsiteY14" fmla="*/ 608344 h 608344"/>
                <a:gd name="connsiteX15" fmla="*/ 255039 w 510964"/>
                <a:gd name="connsiteY15" fmla="*/ 608344 h 608344"/>
                <a:gd name="connsiteX16" fmla="*/ 0 w 510964"/>
                <a:gd name="connsiteY16" fmla="*/ 608344 h 608344"/>
                <a:gd name="connsiteX17" fmla="*/ 0 w 510964"/>
                <a:gd name="connsiteY17" fmla="*/ 606672 h 608344"/>
                <a:gd name="connsiteX18" fmla="*/ 0 w 510964"/>
                <a:gd name="connsiteY18" fmla="*/ 491984 h 608344"/>
                <a:gd name="connsiteX19" fmla="*/ 0 w 510964"/>
                <a:gd name="connsiteY19" fmla="*/ 490213 h 608344"/>
                <a:gd name="connsiteX20" fmla="*/ 102941 w 510964"/>
                <a:gd name="connsiteY20" fmla="*/ 420771 h 608344"/>
                <a:gd name="connsiteX21" fmla="*/ 167169 w 510964"/>
                <a:gd name="connsiteY21" fmla="*/ 387820 h 608344"/>
                <a:gd name="connsiteX22" fmla="*/ 172784 w 510964"/>
                <a:gd name="connsiteY22" fmla="*/ 386345 h 608344"/>
                <a:gd name="connsiteX23" fmla="*/ 255517 w 510964"/>
                <a:gd name="connsiteY23" fmla="*/ 0 h 608344"/>
                <a:gd name="connsiteX24" fmla="*/ 267931 w 510964"/>
                <a:gd name="connsiteY24" fmla="*/ 3639 h 608344"/>
                <a:gd name="connsiteX25" fmla="*/ 438857 w 510964"/>
                <a:gd name="connsiteY25" fmla="*/ 87048 h 608344"/>
                <a:gd name="connsiteX26" fmla="*/ 446935 w 510964"/>
                <a:gd name="connsiteY26" fmla="*/ 96786 h 608344"/>
                <a:gd name="connsiteX27" fmla="*/ 441024 w 510964"/>
                <a:gd name="connsiteY27" fmla="*/ 105245 h 608344"/>
                <a:gd name="connsiteX28" fmla="*/ 430483 w 510964"/>
                <a:gd name="connsiteY28" fmla="*/ 110655 h 608344"/>
                <a:gd name="connsiteX29" fmla="*/ 430483 w 510964"/>
                <a:gd name="connsiteY29" fmla="*/ 165736 h 608344"/>
                <a:gd name="connsiteX30" fmla="*/ 436985 w 510964"/>
                <a:gd name="connsiteY30" fmla="*/ 176851 h 608344"/>
                <a:gd name="connsiteX31" fmla="*/ 431665 w 510964"/>
                <a:gd name="connsiteY31" fmla="*/ 186982 h 608344"/>
                <a:gd name="connsiteX32" fmla="*/ 439054 w 510964"/>
                <a:gd name="connsiteY32" fmla="*/ 227506 h 608344"/>
                <a:gd name="connsiteX33" fmla="*/ 408809 w 510964"/>
                <a:gd name="connsiteY33" fmla="*/ 227506 h 608344"/>
                <a:gd name="connsiteX34" fmla="*/ 416198 w 510964"/>
                <a:gd name="connsiteY34" fmla="*/ 186982 h 608344"/>
                <a:gd name="connsiteX35" fmla="*/ 410878 w 510964"/>
                <a:gd name="connsiteY35" fmla="*/ 176851 h 608344"/>
                <a:gd name="connsiteX36" fmla="*/ 417479 w 510964"/>
                <a:gd name="connsiteY36" fmla="*/ 165736 h 608344"/>
                <a:gd name="connsiteX37" fmla="*/ 417479 w 510964"/>
                <a:gd name="connsiteY37" fmla="*/ 116950 h 608344"/>
                <a:gd name="connsiteX38" fmla="*/ 376397 w 510964"/>
                <a:gd name="connsiteY38" fmla="*/ 136818 h 608344"/>
                <a:gd name="connsiteX39" fmla="*/ 375905 w 510964"/>
                <a:gd name="connsiteY39" fmla="*/ 157277 h 608344"/>
                <a:gd name="connsiteX40" fmla="*/ 369107 w 510964"/>
                <a:gd name="connsiteY40" fmla="*/ 201834 h 608344"/>
                <a:gd name="connsiteX41" fmla="*/ 379845 w 510964"/>
                <a:gd name="connsiteY41" fmla="*/ 226719 h 608344"/>
                <a:gd name="connsiteX42" fmla="*/ 379747 w 510964"/>
                <a:gd name="connsiteY42" fmla="*/ 227014 h 608344"/>
                <a:gd name="connsiteX43" fmla="*/ 379845 w 510964"/>
                <a:gd name="connsiteY43" fmla="*/ 228490 h 608344"/>
                <a:gd name="connsiteX44" fmla="*/ 351768 w 510964"/>
                <a:gd name="connsiteY44" fmla="*/ 279342 h 608344"/>
                <a:gd name="connsiteX45" fmla="*/ 291969 w 510964"/>
                <a:gd name="connsiteY45" fmla="*/ 351833 h 608344"/>
                <a:gd name="connsiteX46" fmla="*/ 255517 w 510964"/>
                <a:gd name="connsiteY46" fmla="*/ 360095 h 608344"/>
                <a:gd name="connsiteX47" fmla="*/ 219066 w 510964"/>
                <a:gd name="connsiteY47" fmla="*/ 351833 h 608344"/>
                <a:gd name="connsiteX48" fmla="*/ 159267 w 510964"/>
                <a:gd name="connsiteY48" fmla="*/ 279342 h 608344"/>
                <a:gd name="connsiteX49" fmla="*/ 131190 w 510964"/>
                <a:gd name="connsiteY49" fmla="*/ 228490 h 608344"/>
                <a:gd name="connsiteX50" fmla="*/ 131190 w 510964"/>
                <a:gd name="connsiteY50" fmla="*/ 227014 h 608344"/>
                <a:gd name="connsiteX51" fmla="*/ 131190 w 510964"/>
                <a:gd name="connsiteY51" fmla="*/ 226719 h 608344"/>
                <a:gd name="connsiteX52" fmla="*/ 141830 w 510964"/>
                <a:gd name="connsiteY52" fmla="*/ 201834 h 608344"/>
                <a:gd name="connsiteX53" fmla="*/ 135032 w 510964"/>
                <a:gd name="connsiteY53" fmla="*/ 157277 h 608344"/>
                <a:gd name="connsiteX54" fmla="*/ 134539 w 510964"/>
                <a:gd name="connsiteY54" fmla="*/ 136818 h 608344"/>
                <a:gd name="connsiteX55" fmla="*/ 70011 w 510964"/>
                <a:gd name="connsiteY55" fmla="*/ 105245 h 608344"/>
                <a:gd name="connsiteX56" fmla="*/ 64002 w 510964"/>
                <a:gd name="connsiteY56" fmla="*/ 96786 h 608344"/>
                <a:gd name="connsiteX57" fmla="*/ 72080 w 510964"/>
                <a:gd name="connsiteY57" fmla="*/ 87048 h 608344"/>
                <a:gd name="connsiteX58" fmla="*/ 243006 w 510964"/>
                <a:gd name="connsiteY58" fmla="*/ 3639 h 608344"/>
                <a:gd name="connsiteX59" fmla="*/ 255517 w 510964"/>
                <a:gd name="connsiteY59" fmla="*/ 0 h 608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10964" h="608344">
                  <a:moveTo>
                    <a:pt x="172784" y="386345"/>
                  </a:moveTo>
                  <a:cubicBezTo>
                    <a:pt x="177217" y="386345"/>
                    <a:pt x="180960" y="389001"/>
                    <a:pt x="182733" y="392738"/>
                  </a:cubicBezTo>
                  <a:cubicBezTo>
                    <a:pt x="200169" y="421853"/>
                    <a:pt x="232480" y="506640"/>
                    <a:pt x="255039" y="508213"/>
                  </a:cubicBezTo>
                  <a:cubicBezTo>
                    <a:pt x="255236" y="508213"/>
                    <a:pt x="255334" y="508115"/>
                    <a:pt x="255531" y="508115"/>
                  </a:cubicBezTo>
                  <a:cubicBezTo>
                    <a:pt x="255630" y="508115"/>
                    <a:pt x="255827" y="508213"/>
                    <a:pt x="255925" y="508213"/>
                  </a:cubicBezTo>
                  <a:cubicBezTo>
                    <a:pt x="278484" y="506640"/>
                    <a:pt x="310795" y="421853"/>
                    <a:pt x="328231" y="392738"/>
                  </a:cubicBezTo>
                  <a:cubicBezTo>
                    <a:pt x="330004" y="389001"/>
                    <a:pt x="333846" y="386345"/>
                    <a:pt x="338278" y="386345"/>
                  </a:cubicBezTo>
                  <a:cubicBezTo>
                    <a:pt x="340249" y="386345"/>
                    <a:pt x="342120" y="386935"/>
                    <a:pt x="343795" y="387820"/>
                  </a:cubicBezTo>
                  <a:cubicBezTo>
                    <a:pt x="350099" y="391263"/>
                    <a:pt x="386942" y="413197"/>
                    <a:pt x="408023" y="420771"/>
                  </a:cubicBezTo>
                  <a:cubicBezTo>
                    <a:pt x="479047" y="446345"/>
                    <a:pt x="510964" y="472410"/>
                    <a:pt x="510964" y="490213"/>
                  </a:cubicBezTo>
                  <a:lnTo>
                    <a:pt x="510964" y="491984"/>
                  </a:lnTo>
                  <a:lnTo>
                    <a:pt x="510964" y="606672"/>
                  </a:lnTo>
                  <a:lnTo>
                    <a:pt x="510964" y="608344"/>
                  </a:lnTo>
                  <a:lnTo>
                    <a:pt x="255925" y="608344"/>
                  </a:lnTo>
                  <a:lnTo>
                    <a:pt x="255531" y="608344"/>
                  </a:lnTo>
                  <a:lnTo>
                    <a:pt x="255039" y="608344"/>
                  </a:lnTo>
                  <a:lnTo>
                    <a:pt x="0" y="608344"/>
                  </a:lnTo>
                  <a:lnTo>
                    <a:pt x="0" y="606672"/>
                  </a:lnTo>
                  <a:lnTo>
                    <a:pt x="0" y="491984"/>
                  </a:lnTo>
                  <a:lnTo>
                    <a:pt x="0" y="490213"/>
                  </a:lnTo>
                  <a:cubicBezTo>
                    <a:pt x="0" y="472410"/>
                    <a:pt x="31917" y="446345"/>
                    <a:pt x="102941" y="420771"/>
                  </a:cubicBezTo>
                  <a:cubicBezTo>
                    <a:pt x="124121" y="413197"/>
                    <a:pt x="160865" y="391263"/>
                    <a:pt x="167169" y="387820"/>
                  </a:cubicBezTo>
                  <a:cubicBezTo>
                    <a:pt x="168844" y="386935"/>
                    <a:pt x="170715" y="386345"/>
                    <a:pt x="172784" y="386345"/>
                  </a:cubicBezTo>
                  <a:close/>
                  <a:moveTo>
                    <a:pt x="255517" y="0"/>
                  </a:moveTo>
                  <a:cubicBezTo>
                    <a:pt x="258966" y="295"/>
                    <a:pt x="263005" y="1279"/>
                    <a:pt x="267931" y="3639"/>
                  </a:cubicBezTo>
                  <a:cubicBezTo>
                    <a:pt x="279260" y="9049"/>
                    <a:pt x="393933" y="65016"/>
                    <a:pt x="438857" y="87048"/>
                  </a:cubicBezTo>
                  <a:cubicBezTo>
                    <a:pt x="445162" y="90098"/>
                    <a:pt x="447526" y="93540"/>
                    <a:pt x="446935" y="96786"/>
                  </a:cubicBezTo>
                  <a:cubicBezTo>
                    <a:pt x="447427" y="99933"/>
                    <a:pt x="445162" y="102884"/>
                    <a:pt x="441024" y="105245"/>
                  </a:cubicBezTo>
                  <a:cubicBezTo>
                    <a:pt x="439448" y="106130"/>
                    <a:pt x="435605" y="108097"/>
                    <a:pt x="430483" y="110655"/>
                  </a:cubicBezTo>
                  <a:lnTo>
                    <a:pt x="430483" y="165736"/>
                  </a:lnTo>
                  <a:cubicBezTo>
                    <a:pt x="434325" y="167998"/>
                    <a:pt x="436985" y="172031"/>
                    <a:pt x="436985" y="176851"/>
                  </a:cubicBezTo>
                  <a:cubicBezTo>
                    <a:pt x="436985" y="181080"/>
                    <a:pt x="434817" y="184621"/>
                    <a:pt x="431665" y="186982"/>
                  </a:cubicBezTo>
                  <a:cubicBezTo>
                    <a:pt x="431665" y="186982"/>
                    <a:pt x="437576" y="220129"/>
                    <a:pt x="439054" y="227506"/>
                  </a:cubicBezTo>
                  <a:cubicBezTo>
                    <a:pt x="440630" y="234883"/>
                    <a:pt x="407036" y="236654"/>
                    <a:pt x="408809" y="227506"/>
                  </a:cubicBezTo>
                  <a:cubicBezTo>
                    <a:pt x="410582" y="218260"/>
                    <a:pt x="416198" y="186982"/>
                    <a:pt x="416198" y="186982"/>
                  </a:cubicBezTo>
                  <a:cubicBezTo>
                    <a:pt x="413045" y="184621"/>
                    <a:pt x="410878" y="181080"/>
                    <a:pt x="410878" y="176851"/>
                  </a:cubicBezTo>
                  <a:cubicBezTo>
                    <a:pt x="410878" y="172031"/>
                    <a:pt x="413636" y="167998"/>
                    <a:pt x="417479" y="165736"/>
                  </a:cubicBezTo>
                  <a:lnTo>
                    <a:pt x="417479" y="116950"/>
                  </a:lnTo>
                  <a:cubicBezTo>
                    <a:pt x="403588" y="123737"/>
                    <a:pt x="386938" y="131802"/>
                    <a:pt x="376397" y="136818"/>
                  </a:cubicBezTo>
                  <a:cubicBezTo>
                    <a:pt x="376299" y="144294"/>
                    <a:pt x="376200" y="157080"/>
                    <a:pt x="375905" y="157277"/>
                  </a:cubicBezTo>
                  <a:cubicBezTo>
                    <a:pt x="373836" y="175670"/>
                    <a:pt x="370191" y="196031"/>
                    <a:pt x="369107" y="201834"/>
                  </a:cubicBezTo>
                  <a:cubicBezTo>
                    <a:pt x="370880" y="202719"/>
                    <a:pt x="379845" y="208621"/>
                    <a:pt x="379845" y="226719"/>
                  </a:cubicBezTo>
                  <a:cubicBezTo>
                    <a:pt x="379845" y="226818"/>
                    <a:pt x="379747" y="226916"/>
                    <a:pt x="379747" y="227014"/>
                  </a:cubicBezTo>
                  <a:cubicBezTo>
                    <a:pt x="379845" y="227506"/>
                    <a:pt x="379845" y="227998"/>
                    <a:pt x="379845" y="228490"/>
                  </a:cubicBezTo>
                  <a:cubicBezTo>
                    <a:pt x="376003" y="278948"/>
                    <a:pt x="355906" y="257211"/>
                    <a:pt x="351768" y="279342"/>
                  </a:cubicBezTo>
                  <a:cubicBezTo>
                    <a:pt x="344872" y="316030"/>
                    <a:pt x="312263" y="342587"/>
                    <a:pt x="291969" y="351833"/>
                  </a:cubicBezTo>
                  <a:cubicBezTo>
                    <a:pt x="280245" y="357144"/>
                    <a:pt x="268128" y="359800"/>
                    <a:pt x="255517" y="360095"/>
                  </a:cubicBezTo>
                  <a:cubicBezTo>
                    <a:pt x="242809" y="359800"/>
                    <a:pt x="230790" y="357144"/>
                    <a:pt x="219066" y="351833"/>
                  </a:cubicBezTo>
                  <a:cubicBezTo>
                    <a:pt x="198772" y="342587"/>
                    <a:pt x="166163" y="316030"/>
                    <a:pt x="159267" y="279342"/>
                  </a:cubicBezTo>
                  <a:cubicBezTo>
                    <a:pt x="155129" y="257211"/>
                    <a:pt x="135032" y="278948"/>
                    <a:pt x="131190" y="228490"/>
                  </a:cubicBezTo>
                  <a:cubicBezTo>
                    <a:pt x="131190" y="227998"/>
                    <a:pt x="131190" y="227506"/>
                    <a:pt x="131190" y="227014"/>
                  </a:cubicBezTo>
                  <a:cubicBezTo>
                    <a:pt x="131190" y="226916"/>
                    <a:pt x="131190" y="226818"/>
                    <a:pt x="131190" y="226719"/>
                  </a:cubicBezTo>
                  <a:cubicBezTo>
                    <a:pt x="131190" y="208621"/>
                    <a:pt x="140056" y="202719"/>
                    <a:pt x="141830" y="201834"/>
                  </a:cubicBezTo>
                  <a:cubicBezTo>
                    <a:pt x="140844" y="196031"/>
                    <a:pt x="137199" y="175670"/>
                    <a:pt x="135032" y="157277"/>
                  </a:cubicBezTo>
                  <a:cubicBezTo>
                    <a:pt x="134835" y="157080"/>
                    <a:pt x="134638" y="144294"/>
                    <a:pt x="134539" y="136818"/>
                  </a:cubicBezTo>
                  <a:cubicBezTo>
                    <a:pt x="115427" y="127671"/>
                    <a:pt x="75824" y="108589"/>
                    <a:pt x="70011" y="105245"/>
                  </a:cubicBezTo>
                  <a:cubicBezTo>
                    <a:pt x="65775" y="102884"/>
                    <a:pt x="63608" y="99933"/>
                    <a:pt x="64002" y="96786"/>
                  </a:cubicBezTo>
                  <a:cubicBezTo>
                    <a:pt x="63509" y="93540"/>
                    <a:pt x="65775" y="90098"/>
                    <a:pt x="72080" y="87048"/>
                  </a:cubicBezTo>
                  <a:cubicBezTo>
                    <a:pt x="117102" y="65016"/>
                    <a:pt x="231677" y="9049"/>
                    <a:pt x="243006" y="3639"/>
                  </a:cubicBezTo>
                  <a:cubicBezTo>
                    <a:pt x="247932" y="1279"/>
                    <a:pt x="252069" y="295"/>
                    <a:pt x="255517" y="0"/>
                  </a:cubicBezTo>
                  <a:close/>
                </a:path>
              </a:pathLst>
            </a:custGeom>
            <a:gradFill>
              <a:gsLst>
                <a:gs pos="0">
                  <a:schemeClr val="accent1">
                    <a:lumMod val="20000"/>
                    <a:lumOff val="80000"/>
                  </a:schemeClr>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b="0" i="0" u="none" strike="noStrike" kern="1200" cap="none" spc="0" normalizeH="0" baseline="0" noProof="0">
                <a:ln>
                  <a:noFill/>
                </a:ln>
                <a:solidFill>
                  <a:prstClr val="white"/>
                </a:solidFill>
                <a:effectLst/>
                <a:uLnTx/>
                <a:uFillTx/>
                <a:latin typeface="Roboto Regular"/>
                <a:ea typeface="思源黑体 CN Regular" panose="020B0500000000000000" pitchFamily="34" charset="-122"/>
                <a:cs typeface="+mn-cs"/>
              </a:endParaRPr>
            </a:p>
          </p:txBody>
        </p:sp>
      </p:grpSp>
      <p:grpSp>
        <p:nvGrpSpPr>
          <p:cNvPr id="5" name="组合 4"/>
          <p:cNvGrpSpPr/>
          <p:nvPr/>
        </p:nvGrpSpPr>
        <p:grpSpPr>
          <a:xfrm>
            <a:off x="581118" y="5632915"/>
            <a:ext cx="3406681" cy="462393"/>
            <a:chOff x="581118" y="5520661"/>
            <a:chExt cx="3406681" cy="462393"/>
          </a:xfrm>
        </p:grpSpPr>
        <p:sp>
          <p:nvSpPr>
            <p:cNvPr id="23" name="矩形: 圆角 35"/>
            <p:cNvSpPr/>
            <p:nvPr/>
          </p:nvSpPr>
          <p:spPr>
            <a:xfrm>
              <a:off x="581118" y="5520661"/>
              <a:ext cx="3406681" cy="462393"/>
            </a:xfrm>
            <a:prstGeom prst="roundRect">
              <a:avLst>
                <a:gd name="adj" fmla="val 50000"/>
              </a:avLst>
            </a:prstGeom>
            <a:solidFill>
              <a:schemeClr val="accent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1373203" y="5597969"/>
              <a:ext cx="911255" cy="276999"/>
            </a:xfrm>
            <a:prstGeom prst="rect">
              <a:avLst/>
            </a:prstGeom>
            <a:noFill/>
          </p:spPr>
          <p:txBody>
            <a:bodyPr wrap="squar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defRPr/>
              </a:pPr>
              <a:r>
                <a:rPr lang="zh-CN" altLang="en-US" b="1" kern="0" dirty="0">
                  <a:solidFill>
                    <a:schemeClr val="bg1"/>
                  </a:solidFill>
                  <a:latin typeface="思源宋体 CN Heavy" panose="02020900000000000000" pitchFamily="18" charset="-122"/>
                  <a:ea typeface="思源宋体 CN Heavy" panose="02020900000000000000" pitchFamily="18" charset="-122"/>
                  <a:cs typeface="Source Han Serif CN Bold" panose="02020200000000000000" charset="-122"/>
                </a:rPr>
                <a:t>学</a:t>
              </a:r>
              <a:r>
                <a:rPr kumimoji="0" lang="zh-CN" altLang="en-US"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rPr>
                <a:t>    </a:t>
              </a:r>
              <a:r>
                <a:rPr lang="zh-CN" altLang="en-US" b="1" kern="0" dirty="0">
                  <a:solidFill>
                    <a:schemeClr val="bg1"/>
                  </a:solidFill>
                  <a:latin typeface="思源宋体 CN Heavy" panose="02020900000000000000" pitchFamily="18" charset="-122"/>
                  <a:ea typeface="思源宋体 CN Heavy" panose="02020900000000000000" pitchFamily="18" charset="-122"/>
                  <a:cs typeface="Source Han Serif CN Bold" panose="02020200000000000000" charset="-122"/>
                </a:rPr>
                <a:t>号</a:t>
              </a:r>
              <a:r>
                <a:rPr kumimoji="0" lang="zh-CN" altLang="en-US"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rPr>
                <a:t>：</a:t>
              </a:r>
              <a:endPar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endParaRPr>
            </a:p>
          </p:txBody>
        </p:sp>
        <p:sp>
          <p:nvSpPr>
            <p:cNvPr id="29" name="文本框 28"/>
            <p:cNvSpPr txBox="1"/>
            <p:nvPr/>
          </p:nvSpPr>
          <p:spPr>
            <a:xfrm>
              <a:off x="2262694" y="5597969"/>
              <a:ext cx="1692771" cy="276999"/>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rPr>
                <a:t>201805100113</a:t>
              </a:r>
            </a:p>
          </p:txBody>
        </p:sp>
        <p:sp>
          <p:nvSpPr>
            <p:cNvPr id="17" name="student-with-graduation-cap_57073"/>
            <p:cNvSpPr/>
            <p:nvPr/>
          </p:nvSpPr>
          <p:spPr>
            <a:xfrm>
              <a:off x="1060718" y="5656320"/>
              <a:ext cx="237034" cy="191073"/>
            </a:xfrm>
            <a:custGeom>
              <a:avLst/>
              <a:gdLst>
                <a:gd name="T0" fmla="*/ 646 w 726"/>
                <a:gd name="T1" fmla="*/ 0 h 586"/>
                <a:gd name="T2" fmla="*/ 326 w 726"/>
                <a:gd name="T3" fmla="*/ 65 h 586"/>
                <a:gd name="T4" fmla="*/ 31 w 726"/>
                <a:gd name="T5" fmla="*/ 65 h 586"/>
                <a:gd name="T6" fmla="*/ 0 w 726"/>
                <a:gd name="T7" fmla="*/ 585 h 586"/>
                <a:gd name="T8" fmla="*/ 323 w 726"/>
                <a:gd name="T9" fmla="*/ 586 h 586"/>
                <a:gd name="T10" fmla="*/ 351 w 726"/>
                <a:gd name="T11" fmla="*/ 585 h 586"/>
                <a:gd name="T12" fmla="*/ 354 w 726"/>
                <a:gd name="T13" fmla="*/ 585 h 586"/>
                <a:gd name="T14" fmla="*/ 726 w 726"/>
                <a:gd name="T15" fmla="*/ 65 h 586"/>
                <a:gd name="T16" fmla="*/ 62 w 726"/>
                <a:gd name="T17" fmla="*/ 65 h 586"/>
                <a:gd name="T18" fmla="*/ 182 w 726"/>
                <a:gd name="T19" fmla="*/ 65 h 586"/>
                <a:gd name="T20" fmla="*/ 323 w 726"/>
                <a:gd name="T21" fmla="*/ 103 h 586"/>
                <a:gd name="T22" fmla="*/ 62 w 726"/>
                <a:gd name="T23" fmla="*/ 490 h 586"/>
                <a:gd name="T24" fmla="*/ 62 w 726"/>
                <a:gd name="T25" fmla="*/ 65 h 586"/>
                <a:gd name="T26" fmla="*/ 615 w 726"/>
                <a:gd name="T27" fmla="*/ 65 h 586"/>
                <a:gd name="T28" fmla="*/ 615 w 726"/>
                <a:gd name="T29" fmla="*/ 490 h 586"/>
                <a:gd name="T30" fmla="*/ 354 w 726"/>
                <a:gd name="T31" fmla="*/ 103 h 586"/>
                <a:gd name="T32" fmla="*/ 496 w 726"/>
                <a:gd name="T33" fmla="*/ 65 h 586"/>
                <a:gd name="T34" fmla="*/ 699 w 726"/>
                <a:gd name="T35" fmla="*/ 344 h 586"/>
                <a:gd name="T36" fmla="*/ 663 w 726"/>
                <a:gd name="T37" fmla="*/ 344 h 586"/>
                <a:gd name="T38" fmla="*/ 689 w 726"/>
                <a:gd name="T39" fmla="*/ 307 h 586"/>
                <a:gd name="T40" fmla="*/ 699 w 726"/>
                <a:gd name="T41" fmla="*/ 344 h 586"/>
                <a:gd name="T42" fmla="*/ 47 w 726"/>
                <a:gd name="T43" fmla="*/ 518 h 586"/>
                <a:gd name="T44" fmla="*/ 47 w 726"/>
                <a:gd name="T45" fmla="*/ 548 h 586"/>
                <a:gd name="T46" fmla="*/ 636 w 726"/>
                <a:gd name="T47" fmla="*/ 548 h 586"/>
                <a:gd name="T48" fmla="*/ 636 w 726"/>
                <a:gd name="T49" fmla="*/ 517 h 586"/>
                <a:gd name="T50" fmla="*/ 95 w 726"/>
                <a:gd name="T51" fmla="*/ 116 h 586"/>
                <a:gd name="T52" fmla="*/ 105 w 726"/>
                <a:gd name="T53" fmla="*/ 86 h 586"/>
                <a:gd name="T54" fmla="*/ 298 w 726"/>
                <a:gd name="T55" fmla="*/ 150 h 586"/>
                <a:gd name="T56" fmla="*/ 288 w 726"/>
                <a:gd name="T57" fmla="*/ 263 h 586"/>
                <a:gd name="T58" fmla="*/ 105 w 726"/>
                <a:gd name="T59" fmla="*/ 169 h 586"/>
                <a:gd name="T60" fmla="*/ 288 w 726"/>
                <a:gd name="T61" fmla="*/ 263 h 586"/>
                <a:gd name="T62" fmla="*/ 95 w 726"/>
                <a:gd name="T63" fmla="*/ 283 h 586"/>
                <a:gd name="T64" fmla="*/ 298 w 726"/>
                <a:gd name="T65" fmla="*/ 317 h 586"/>
                <a:gd name="T66" fmla="*/ 288 w 726"/>
                <a:gd name="T67" fmla="*/ 430 h 586"/>
                <a:gd name="T68" fmla="*/ 105 w 726"/>
                <a:gd name="T69" fmla="*/ 337 h 586"/>
                <a:gd name="T70" fmla="*/ 288 w 726"/>
                <a:gd name="T71" fmla="*/ 430 h 586"/>
                <a:gd name="T72" fmla="*/ 95 w 726"/>
                <a:gd name="T73" fmla="*/ 440 h 586"/>
                <a:gd name="T74" fmla="*/ 298 w 726"/>
                <a:gd name="T75" fmla="*/ 475 h 586"/>
                <a:gd name="T76" fmla="*/ 389 w 726"/>
                <a:gd name="T77" fmla="*/ 180 h 586"/>
                <a:gd name="T78" fmla="*/ 522 w 726"/>
                <a:gd name="T79" fmla="*/ 103 h 586"/>
                <a:gd name="T80" fmla="*/ 578 w 726"/>
                <a:gd name="T81" fmla="*/ 103 h 586"/>
                <a:gd name="T82" fmla="*/ 389 w 726"/>
                <a:gd name="T83" fmla="*/ 180 h 586"/>
                <a:gd name="T84" fmla="*/ 379 w 726"/>
                <a:gd name="T85" fmla="*/ 234 h 586"/>
                <a:gd name="T86" fmla="*/ 582 w 726"/>
                <a:gd name="T87" fmla="*/ 199 h 586"/>
                <a:gd name="T88" fmla="*/ 389 w 726"/>
                <a:gd name="T89" fmla="*/ 347 h 586"/>
                <a:gd name="T90" fmla="*/ 572 w 726"/>
                <a:gd name="T91" fmla="*/ 253 h 586"/>
                <a:gd name="T92" fmla="*/ 389 w 726"/>
                <a:gd name="T93" fmla="*/ 347 h 586"/>
                <a:gd name="T94" fmla="*/ 379 w 726"/>
                <a:gd name="T95" fmla="*/ 401 h 586"/>
                <a:gd name="T96" fmla="*/ 582 w 726"/>
                <a:gd name="T97" fmla="*/ 366 h 586"/>
                <a:gd name="T98" fmla="*/ 389 w 726"/>
                <a:gd name="T99" fmla="*/ 504 h 586"/>
                <a:gd name="T100" fmla="*/ 572 w 726"/>
                <a:gd name="T101" fmla="*/ 410 h 586"/>
                <a:gd name="T102" fmla="*/ 389 w 726"/>
                <a:gd name="T103" fmla="*/ 504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6" h="586">
                  <a:moveTo>
                    <a:pt x="646" y="65"/>
                  </a:moveTo>
                  <a:lnTo>
                    <a:pt x="646" y="0"/>
                  </a:lnTo>
                  <a:lnTo>
                    <a:pt x="351" y="65"/>
                  </a:lnTo>
                  <a:lnTo>
                    <a:pt x="326" y="65"/>
                  </a:lnTo>
                  <a:lnTo>
                    <a:pt x="31" y="0"/>
                  </a:lnTo>
                  <a:lnTo>
                    <a:pt x="31" y="65"/>
                  </a:lnTo>
                  <a:lnTo>
                    <a:pt x="0" y="65"/>
                  </a:lnTo>
                  <a:lnTo>
                    <a:pt x="0" y="585"/>
                  </a:lnTo>
                  <a:lnTo>
                    <a:pt x="323" y="585"/>
                  </a:lnTo>
                  <a:lnTo>
                    <a:pt x="323" y="586"/>
                  </a:lnTo>
                  <a:lnTo>
                    <a:pt x="326" y="585"/>
                  </a:lnTo>
                  <a:lnTo>
                    <a:pt x="351" y="585"/>
                  </a:lnTo>
                  <a:lnTo>
                    <a:pt x="354" y="586"/>
                  </a:lnTo>
                  <a:lnTo>
                    <a:pt x="354" y="585"/>
                  </a:lnTo>
                  <a:lnTo>
                    <a:pt x="726" y="585"/>
                  </a:lnTo>
                  <a:lnTo>
                    <a:pt x="726" y="65"/>
                  </a:lnTo>
                  <a:lnTo>
                    <a:pt x="646" y="65"/>
                  </a:lnTo>
                  <a:close/>
                  <a:moveTo>
                    <a:pt x="62" y="65"/>
                  </a:moveTo>
                  <a:lnTo>
                    <a:pt x="62" y="39"/>
                  </a:lnTo>
                  <a:lnTo>
                    <a:pt x="182" y="65"/>
                  </a:lnTo>
                  <a:lnTo>
                    <a:pt x="323" y="97"/>
                  </a:lnTo>
                  <a:lnTo>
                    <a:pt x="323" y="103"/>
                  </a:lnTo>
                  <a:lnTo>
                    <a:pt x="323" y="547"/>
                  </a:lnTo>
                  <a:lnTo>
                    <a:pt x="62" y="490"/>
                  </a:lnTo>
                  <a:lnTo>
                    <a:pt x="62" y="103"/>
                  </a:lnTo>
                  <a:lnTo>
                    <a:pt x="62" y="65"/>
                  </a:lnTo>
                  <a:close/>
                  <a:moveTo>
                    <a:pt x="615" y="39"/>
                  </a:moveTo>
                  <a:lnTo>
                    <a:pt x="615" y="65"/>
                  </a:lnTo>
                  <a:lnTo>
                    <a:pt x="615" y="103"/>
                  </a:lnTo>
                  <a:lnTo>
                    <a:pt x="615" y="490"/>
                  </a:lnTo>
                  <a:lnTo>
                    <a:pt x="354" y="547"/>
                  </a:lnTo>
                  <a:lnTo>
                    <a:pt x="354" y="103"/>
                  </a:lnTo>
                  <a:lnTo>
                    <a:pt x="354" y="97"/>
                  </a:lnTo>
                  <a:lnTo>
                    <a:pt x="496" y="65"/>
                  </a:lnTo>
                  <a:lnTo>
                    <a:pt x="615" y="39"/>
                  </a:lnTo>
                  <a:close/>
                  <a:moveTo>
                    <a:pt x="699" y="344"/>
                  </a:moveTo>
                  <a:lnTo>
                    <a:pt x="689" y="344"/>
                  </a:lnTo>
                  <a:lnTo>
                    <a:pt x="663" y="344"/>
                  </a:lnTo>
                  <a:lnTo>
                    <a:pt x="663" y="307"/>
                  </a:lnTo>
                  <a:lnTo>
                    <a:pt x="689" y="307"/>
                  </a:lnTo>
                  <a:lnTo>
                    <a:pt x="699" y="307"/>
                  </a:lnTo>
                  <a:lnTo>
                    <a:pt x="699" y="344"/>
                  </a:lnTo>
                  <a:close/>
                  <a:moveTo>
                    <a:pt x="47" y="548"/>
                  </a:moveTo>
                  <a:lnTo>
                    <a:pt x="47" y="518"/>
                  </a:lnTo>
                  <a:lnTo>
                    <a:pt x="182" y="548"/>
                  </a:lnTo>
                  <a:lnTo>
                    <a:pt x="47" y="548"/>
                  </a:lnTo>
                  <a:close/>
                  <a:moveTo>
                    <a:pt x="636" y="517"/>
                  </a:moveTo>
                  <a:lnTo>
                    <a:pt x="636" y="548"/>
                  </a:lnTo>
                  <a:lnTo>
                    <a:pt x="496" y="548"/>
                  </a:lnTo>
                  <a:lnTo>
                    <a:pt x="636" y="517"/>
                  </a:lnTo>
                  <a:close/>
                  <a:moveTo>
                    <a:pt x="288" y="180"/>
                  </a:moveTo>
                  <a:lnTo>
                    <a:pt x="95" y="116"/>
                  </a:lnTo>
                  <a:lnTo>
                    <a:pt x="99" y="103"/>
                  </a:lnTo>
                  <a:lnTo>
                    <a:pt x="105" y="86"/>
                  </a:lnTo>
                  <a:lnTo>
                    <a:pt x="155" y="103"/>
                  </a:lnTo>
                  <a:lnTo>
                    <a:pt x="298" y="150"/>
                  </a:lnTo>
                  <a:lnTo>
                    <a:pt x="288" y="180"/>
                  </a:lnTo>
                  <a:close/>
                  <a:moveTo>
                    <a:pt x="288" y="263"/>
                  </a:moveTo>
                  <a:lnTo>
                    <a:pt x="95" y="199"/>
                  </a:lnTo>
                  <a:lnTo>
                    <a:pt x="105" y="169"/>
                  </a:lnTo>
                  <a:lnTo>
                    <a:pt x="298" y="234"/>
                  </a:lnTo>
                  <a:lnTo>
                    <a:pt x="288" y="263"/>
                  </a:lnTo>
                  <a:close/>
                  <a:moveTo>
                    <a:pt x="288" y="347"/>
                  </a:moveTo>
                  <a:lnTo>
                    <a:pt x="95" y="283"/>
                  </a:lnTo>
                  <a:lnTo>
                    <a:pt x="105" y="253"/>
                  </a:lnTo>
                  <a:lnTo>
                    <a:pt x="298" y="317"/>
                  </a:lnTo>
                  <a:lnTo>
                    <a:pt x="288" y="347"/>
                  </a:lnTo>
                  <a:close/>
                  <a:moveTo>
                    <a:pt x="288" y="430"/>
                  </a:moveTo>
                  <a:lnTo>
                    <a:pt x="95" y="366"/>
                  </a:lnTo>
                  <a:lnTo>
                    <a:pt x="105" y="337"/>
                  </a:lnTo>
                  <a:lnTo>
                    <a:pt x="298" y="401"/>
                  </a:lnTo>
                  <a:lnTo>
                    <a:pt x="288" y="430"/>
                  </a:lnTo>
                  <a:close/>
                  <a:moveTo>
                    <a:pt x="288" y="504"/>
                  </a:moveTo>
                  <a:lnTo>
                    <a:pt x="95" y="440"/>
                  </a:lnTo>
                  <a:lnTo>
                    <a:pt x="105" y="410"/>
                  </a:lnTo>
                  <a:lnTo>
                    <a:pt x="298" y="475"/>
                  </a:lnTo>
                  <a:lnTo>
                    <a:pt x="288" y="504"/>
                  </a:lnTo>
                  <a:close/>
                  <a:moveTo>
                    <a:pt x="389" y="180"/>
                  </a:moveTo>
                  <a:lnTo>
                    <a:pt x="379" y="150"/>
                  </a:lnTo>
                  <a:lnTo>
                    <a:pt x="522" y="103"/>
                  </a:lnTo>
                  <a:lnTo>
                    <a:pt x="572" y="86"/>
                  </a:lnTo>
                  <a:lnTo>
                    <a:pt x="578" y="103"/>
                  </a:lnTo>
                  <a:lnTo>
                    <a:pt x="582" y="116"/>
                  </a:lnTo>
                  <a:lnTo>
                    <a:pt x="389" y="180"/>
                  </a:lnTo>
                  <a:close/>
                  <a:moveTo>
                    <a:pt x="389" y="263"/>
                  </a:moveTo>
                  <a:lnTo>
                    <a:pt x="379" y="234"/>
                  </a:lnTo>
                  <a:lnTo>
                    <a:pt x="572" y="169"/>
                  </a:lnTo>
                  <a:lnTo>
                    <a:pt x="582" y="199"/>
                  </a:lnTo>
                  <a:lnTo>
                    <a:pt x="389" y="263"/>
                  </a:lnTo>
                  <a:close/>
                  <a:moveTo>
                    <a:pt x="389" y="347"/>
                  </a:moveTo>
                  <a:lnTo>
                    <a:pt x="379" y="317"/>
                  </a:lnTo>
                  <a:lnTo>
                    <a:pt x="572" y="253"/>
                  </a:lnTo>
                  <a:lnTo>
                    <a:pt x="582" y="283"/>
                  </a:lnTo>
                  <a:lnTo>
                    <a:pt x="389" y="347"/>
                  </a:lnTo>
                  <a:close/>
                  <a:moveTo>
                    <a:pt x="389" y="430"/>
                  </a:moveTo>
                  <a:lnTo>
                    <a:pt x="379" y="401"/>
                  </a:lnTo>
                  <a:lnTo>
                    <a:pt x="572" y="337"/>
                  </a:lnTo>
                  <a:lnTo>
                    <a:pt x="582" y="366"/>
                  </a:lnTo>
                  <a:lnTo>
                    <a:pt x="389" y="430"/>
                  </a:lnTo>
                  <a:close/>
                  <a:moveTo>
                    <a:pt x="389" y="504"/>
                  </a:moveTo>
                  <a:lnTo>
                    <a:pt x="379" y="475"/>
                  </a:lnTo>
                  <a:lnTo>
                    <a:pt x="572" y="410"/>
                  </a:lnTo>
                  <a:lnTo>
                    <a:pt x="582" y="440"/>
                  </a:lnTo>
                  <a:lnTo>
                    <a:pt x="389" y="504"/>
                  </a:lnTo>
                  <a:close/>
                </a:path>
              </a:pathLst>
            </a:custGeom>
            <a:gradFill>
              <a:gsLst>
                <a:gs pos="0">
                  <a:schemeClr val="accent1">
                    <a:lumMod val="20000"/>
                    <a:lumOff val="80000"/>
                  </a:schemeClr>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b="0" i="0" u="none" strike="noStrike" kern="1200" cap="none" spc="0" normalizeH="0" baseline="0" noProof="0">
                <a:ln>
                  <a:noFill/>
                </a:ln>
                <a:solidFill>
                  <a:prstClr val="white"/>
                </a:solidFill>
                <a:effectLst/>
                <a:uLnTx/>
                <a:uFillTx/>
                <a:latin typeface="Roboto Regular"/>
                <a:ea typeface="思源黑体 CN Regular" panose="020B0500000000000000" pitchFamily="34" charset="-122"/>
                <a:cs typeface="+mn-cs"/>
              </a:endParaRPr>
            </a:p>
          </p:txBody>
        </p:sp>
      </p:grpSp>
      <p:grpSp>
        <p:nvGrpSpPr>
          <p:cNvPr id="4" name="组合 3"/>
          <p:cNvGrpSpPr/>
          <p:nvPr/>
        </p:nvGrpSpPr>
        <p:grpSpPr>
          <a:xfrm>
            <a:off x="581118" y="4871373"/>
            <a:ext cx="3406681" cy="462393"/>
            <a:chOff x="581118" y="4878371"/>
            <a:chExt cx="3406681" cy="462393"/>
          </a:xfrm>
        </p:grpSpPr>
        <p:sp>
          <p:nvSpPr>
            <p:cNvPr id="22" name="矩形: 圆角 35"/>
            <p:cNvSpPr/>
            <p:nvPr/>
          </p:nvSpPr>
          <p:spPr>
            <a:xfrm>
              <a:off x="581118" y="4878371"/>
              <a:ext cx="3406681" cy="462393"/>
            </a:xfrm>
            <a:prstGeom prst="roundRect">
              <a:avLst>
                <a:gd name="adj" fmla="val 50000"/>
              </a:avLst>
            </a:prstGeom>
            <a:solidFill>
              <a:schemeClr val="accent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文本框 25"/>
            <p:cNvSpPr txBox="1"/>
            <p:nvPr/>
          </p:nvSpPr>
          <p:spPr>
            <a:xfrm>
              <a:off x="1400492" y="4960329"/>
              <a:ext cx="883966" cy="276999"/>
            </a:xfrm>
            <a:prstGeom prst="rect">
              <a:avLst/>
            </a:prstGeom>
            <a:noFill/>
          </p:spPr>
          <p:txBody>
            <a:bodyPr wrap="squar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rPr>
                <a:t>导    师：</a:t>
              </a:r>
              <a:endPar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endParaRPr>
            </a:p>
          </p:txBody>
        </p:sp>
        <p:sp>
          <p:nvSpPr>
            <p:cNvPr id="27" name="文本框 26"/>
            <p:cNvSpPr txBox="1"/>
            <p:nvPr/>
          </p:nvSpPr>
          <p:spPr>
            <a:xfrm>
              <a:off x="2361508" y="4952033"/>
              <a:ext cx="981038" cy="276999"/>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rPr>
                <a:t>罗瑞 讲师</a:t>
              </a:r>
              <a:endPar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endParaRPr>
            </a:p>
          </p:txBody>
        </p:sp>
        <p:sp>
          <p:nvSpPr>
            <p:cNvPr id="18" name="student-with-graduation-cap_57073"/>
            <p:cNvSpPr/>
            <p:nvPr/>
          </p:nvSpPr>
          <p:spPr>
            <a:xfrm>
              <a:off x="1060718" y="4988710"/>
              <a:ext cx="167330" cy="237034"/>
            </a:xfrm>
            <a:custGeom>
              <a:avLst/>
              <a:gdLst>
                <a:gd name="connsiteX0" fmla="*/ 274879 w 424808"/>
                <a:gd name="connsiteY0" fmla="*/ 445205 h 601764"/>
                <a:gd name="connsiteX1" fmla="*/ 274879 w 424808"/>
                <a:gd name="connsiteY1" fmla="*/ 470531 h 601764"/>
                <a:gd name="connsiteX2" fmla="*/ 332512 w 424808"/>
                <a:gd name="connsiteY2" fmla="*/ 470531 h 601764"/>
                <a:gd name="connsiteX3" fmla="*/ 332512 w 424808"/>
                <a:gd name="connsiteY3" fmla="*/ 445205 h 601764"/>
                <a:gd name="connsiteX4" fmla="*/ 107051 w 424808"/>
                <a:gd name="connsiteY4" fmla="*/ 280818 h 601764"/>
                <a:gd name="connsiteX5" fmla="*/ 183588 w 424808"/>
                <a:gd name="connsiteY5" fmla="*/ 420340 h 601764"/>
                <a:gd name="connsiteX6" fmla="*/ 191426 w 424808"/>
                <a:gd name="connsiteY6" fmla="*/ 393633 h 601764"/>
                <a:gd name="connsiteX7" fmla="*/ 179899 w 424808"/>
                <a:gd name="connsiteY7" fmla="*/ 369228 h 601764"/>
                <a:gd name="connsiteX8" fmla="*/ 212174 w 424808"/>
                <a:gd name="connsiteY8" fmla="*/ 336074 h 601764"/>
                <a:gd name="connsiteX9" fmla="*/ 244910 w 424808"/>
                <a:gd name="connsiteY9" fmla="*/ 369228 h 601764"/>
                <a:gd name="connsiteX10" fmla="*/ 233383 w 424808"/>
                <a:gd name="connsiteY10" fmla="*/ 393633 h 601764"/>
                <a:gd name="connsiteX11" fmla="*/ 240760 w 424808"/>
                <a:gd name="connsiteY11" fmla="*/ 420340 h 601764"/>
                <a:gd name="connsiteX12" fmla="*/ 317758 w 424808"/>
                <a:gd name="connsiteY12" fmla="*/ 280818 h 601764"/>
                <a:gd name="connsiteX13" fmla="*/ 424726 w 424808"/>
                <a:gd name="connsiteY13" fmla="*/ 513815 h 601764"/>
                <a:gd name="connsiteX14" fmla="*/ 388763 w 424808"/>
                <a:gd name="connsiteY14" fmla="*/ 559861 h 601764"/>
                <a:gd name="connsiteX15" fmla="*/ 347267 w 424808"/>
                <a:gd name="connsiteY15" fmla="*/ 561703 h 601764"/>
                <a:gd name="connsiteX16" fmla="*/ 213557 w 424808"/>
                <a:gd name="connsiteY16" fmla="*/ 601764 h 601764"/>
                <a:gd name="connsiteX17" fmla="*/ 78003 w 424808"/>
                <a:gd name="connsiteY17" fmla="*/ 561703 h 601764"/>
                <a:gd name="connsiteX18" fmla="*/ 36507 w 424808"/>
                <a:gd name="connsiteY18" fmla="*/ 559861 h 601764"/>
                <a:gd name="connsiteX19" fmla="*/ 83 w 424808"/>
                <a:gd name="connsiteY19" fmla="*/ 513815 h 601764"/>
                <a:gd name="connsiteX20" fmla="*/ 107051 w 424808"/>
                <a:gd name="connsiteY20" fmla="*/ 280818 h 601764"/>
                <a:gd name="connsiteX21" fmla="*/ 184977 w 424808"/>
                <a:gd name="connsiteY21" fmla="*/ 152406 h 601764"/>
                <a:gd name="connsiteX22" fmla="*/ 153631 w 424808"/>
                <a:gd name="connsiteY22" fmla="*/ 166680 h 601764"/>
                <a:gd name="connsiteX23" fmla="*/ 153631 w 424808"/>
                <a:gd name="connsiteY23" fmla="*/ 167601 h 601764"/>
                <a:gd name="connsiteX24" fmla="*/ 170226 w 424808"/>
                <a:gd name="connsiteY24" fmla="*/ 184637 h 601764"/>
                <a:gd name="connsiteX25" fmla="*/ 178062 w 424808"/>
                <a:gd name="connsiteY25" fmla="*/ 184637 h 601764"/>
                <a:gd name="connsiteX26" fmla="*/ 195118 w 424808"/>
                <a:gd name="connsiteY26" fmla="*/ 167601 h 601764"/>
                <a:gd name="connsiteX27" fmla="*/ 184977 w 424808"/>
                <a:gd name="connsiteY27" fmla="*/ 152406 h 601764"/>
                <a:gd name="connsiteX28" fmla="*/ 247208 w 424808"/>
                <a:gd name="connsiteY28" fmla="*/ 150564 h 601764"/>
                <a:gd name="connsiteX29" fmla="*/ 230152 w 424808"/>
                <a:gd name="connsiteY29" fmla="*/ 167601 h 601764"/>
                <a:gd name="connsiteX30" fmla="*/ 247208 w 424808"/>
                <a:gd name="connsiteY30" fmla="*/ 184637 h 601764"/>
                <a:gd name="connsiteX31" fmla="*/ 254583 w 424808"/>
                <a:gd name="connsiteY31" fmla="*/ 184637 h 601764"/>
                <a:gd name="connsiteX32" fmla="*/ 271639 w 424808"/>
                <a:gd name="connsiteY32" fmla="*/ 167601 h 601764"/>
                <a:gd name="connsiteX33" fmla="*/ 254583 w 424808"/>
                <a:gd name="connsiteY33" fmla="*/ 150564 h 601764"/>
                <a:gd name="connsiteX34" fmla="*/ 236144 w 424808"/>
                <a:gd name="connsiteY34" fmla="*/ 107283 h 601764"/>
                <a:gd name="connsiteX35" fmla="*/ 196040 w 424808"/>
                <a:gd name="connsiteY35" fmla="*/ 145039 h 601764"/>
                <a:gd name="connsiteX36" fmla="*/ 201572 w 424808"/>
                <a:gd name="connsiteY36" fmla="*/ 150564 h 601764"/>
                <a:gd name="connsiteX37" fmla="*/ 223237 w 424808"/>
                <a:gd name="connsiteY37" fmla="*/ 150564 h 601764"/>
                <a:gd name="connsiteX38" fmla="*/ 247208 w 424808"/>
                <a:gd name="connsiteY38" fmla="*/ 138593 h 601764"/>
                <a:gd name="connsiteX39" fmla="*/ 254583 w 424808"/>
                <a:gd name="connsiteY39" fmla="*/ 138593 h 601764"/>
                <a:gd name="connsiteX40" fmla="*/ 284085 w 424808"/>
                <a:gd name="connsiteY40" fmla="*/ 167601 h 601764"/>
                <a:gd name="connsiteX41" fmla="*/ 254583 w 424808"/>
                <a:gd name="connsiteY41" fmla="*/ 197069 h 601764"/>
                <a:gd name="connsiteX42" fmla="*/ 247208 w 424808"/>
                <a:gd name="connsiteY42" fmla="*/ 197069 h 601764"/>
                <a:gd name="connsiteX43" fmla="*/ 217706 w 424808"/>
                <a:gd name="connsiteY43" fmla="*/ 167601 h 601764"/>
                <a:gd name="connsiteX44" fmla="*/ 218167 w 424808"/>
                <a:gd name="connsiteY44" fmla="*/ 162996 h 601764"/>
                <a:gd name="connsiteX45" fmla="*/ 206642 w 424808"/>
                <a:gd name="connsiteY45" fmla="*/ 162996 h 601764"/>
                <a:gd name="connsiteX46" fmla="*/ 207103 w 424808"/>
                <a:gd name="connsiteY46" fmla="*/ 167601 h 601764"/>
                <a:gd name="connsiteX47" fmla="*/ 178062 w 424808"/>
                <a:gd name="connsiteY47" fmla="*/ 197069 h 601764"/>
                <a:gd name="connsiteX48" fmla="*/ 170226 w 424808"/>
                <a:gd name="connsiteY48" fmla="*/ 197069 h 601764"/>
                <a:gd name="connsiteX49" fmla="*/ 141185 w 424808"/>
                <a:gd name="connsiteY49" fmla="*/ 170363 h 601764"/>
                <a:gd name="connsiteX50" fmla="*/ 119519 w 424808"/>
                <a:gd name="connsiteY50" fmla="*/ 173586 h 601764"/>
                <a:gd name="connsiteX51" fmla="*/ 212635 w 424808"/>
                <a:gd name="connsiteY51" fmla="*/ 280869 h 601764"/>
                <a:gd name="connsiteX52" fmla="*/ 307594 w 424808"/>
                <a:gd name="connsiteY52" fmla="*/ 155629 h 601764"/>
                <a:gd name="connsiteX53" fmla="*/ 236144 w 424808"/>
                <a:gd name="connsiteY53" fmla="*/ 107283 h 601764"/>
                <a:gd name="connsiteX54" fmla="*/ 212635 w 424808"/>
                <a:gd name="connsiteY54" fmla="*/ 0 h 601764"/>
                <a:gd name="connsiteX55" fmla="*/ 340323 w 424808"/>
                <a:gd name="connsiteY55" fmla="*/ 127082 h 601764"/>
                <a:gd name="connsiteX56" fmla="*/ 365215 w 424808"/>
                <a:gd name="connsiteY56" fmla="*/ 175889 h 601764"/>
                <a:gd name="connsiteX57" fmla="*/ 326955 w 424808"/>
                <a:gd name="connsiteY57" fmla="*/ 224695 h 601764"/>
                <a:gd name="connsiteX58" fmla="*/ 212635 w 424808"/>
                <a:gd name="connsiteY58" fmla="*/ 317244 h 601764"/>
                <a:gd name="connsiteX59" fmla="*/ 98315 w 424808"/>
                <a:gd name="connsiteY59" fmla="*/ 224695 h 601764"/>
                <a:gd name="connsiteX60" fmla="*/ 59594 w 424808"/>
                <a:gd name="connsiteY60" fmla="*/ 175889 h 601764"/>
                <a:gd name="connsiteX61" fmla="*/ 84947 w 424808"/>
                <a:gd name="connsiteY61" fmla="*/ 127082 h 601764"/>
                <a:gd name="connsiteX62" fmla="*/ 212635 w 424808"/>
                <a:gd name="connsiteY62" fmla="*/ 0 h 601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24808" h="601764">
                  <a:moveTo>
                    <a:pt x="274879" y="445205"/>
                  </a:moveTo>
                  <a:lnTo>
                    <a:pt x="274879" y="470531"/>
                  </a:lnTo>
                  <a:lnTo>
                    <a:pt x="332512" y="470531"/>
                  </a:lnTo>
                  <a:lnTo>
                    <a:pt x="332512" y="445205"/>
                  </a:lnTo>
                  <a:close/>
                  <a:moveTo>
                    <a:pt x="107051" y="280818"/>
                  </a:moveTo>
                  <a:lnTo>
                    <a:pt x="183588" y="420340"/>
                  </a:lnTo>
                  <a:lnTo>
                    <a:pt x="191426" y="393633"/>
                  </a:lnTo>
                  <a:cubicBezTo>
                    <a:pt x="184510" y="387647"/>
                    <a:pt x="179899" y="378898"/>
                    <a:pt x="179899" y="369228"/>
                  </a:cubicBezTo>
                  <a:cubicBezTo>
                    <a:pt x="179899" y="350809"/>
                    <a:pt x="193731" y="336074"/>
                    <a:pt x="212174" y="336074"/>
                  </a:cubicBezTo>
                  <a:cubicBezTo>
                    <a:pt x="230156" y="336074"/>
                    <a:pt x="244910" y="350809"/>
                    <a:pt x="244910" y="369228"/>
                  </a:cubicBezTo>
                  <a:cubicBezTo>
                    <a:pt x="244910" y="378898"/>
                    <a:pt x="240299" y="387647"/>
                    <a:pt x="233383" y="393633"/>
                  </a:cubicBezTo>
                  <a:lnTo>
                    <a:pt x="240760" y="420340"/>
                  </a:lnTo>
                  <a:lnTo>
                    <a:pt x="317758" y="280818"/>
                  </a:lnTo>
                  <a:cubicBezTo>
                    <a:pt x="367092" y="310288"/>
                    <a:pt x="417810" y="377977"/>
                    <a:pt x="424726" y="513815"/>
                  </a:cubicBezTo>
                  <a:cubicBezTo>
                    <a:pt x="426109" y="537759"/>
                    <a:pt x="409972" y="558480"/>
                    <a:pt x="388763" y="559861"/>
                  </a:cubicBezTo>
                  <a:cubicBezTo>
                    <a:pt x="387840" y="559861"/>
                    <a:pt x="347267" y="561703"/>
                    <a:pt x="347267" y="561703"/>
                  </a:cubicBezTo>
                  <a:cubicBezTo>
                    <a:pt x="322830" y="588410"/>
                    <a:pt x="274879" y="601764"/>
                    <a:pt x="213557" y="601764"/>
                  </a:cubicBezTo>
                  <a:cubicBezTo>
                    <a:pt x="155463" y="601764"/>
                    <a:pt x="103362" y="590713"/>
                    <a:pt x="78003" y="561703"/>
                  </a:cubicBezTo>
                  <a:cubicBezTo>
                    <a:pt x="78003" y="561703"/>
                    <a:pt x="36969" y="559861"/>
                    <a:pt x="36507" y="559861"/>
                  </a:cubicBezTo>
                  <a:cubicBezTo>
                    <a:pt x="14837" y="558480"/>
                    <a:pt x="-1300" y="537759"/>
                    <a:pt x="83" y="513815"/>
                  </a:cubicBezTo>
                  <a:cubicBezTo>
                    <a:pt x="6999" y="377056"/>
                    <a:pt x="57717" y="309827"/>
                    <a:pt x="107051" y="280818"/>
                  </a:cubicBezTo>
                  <a:close/>
                  <a:moveTo>
                    <a:pt x="184977" y="152406"/>
                  </a:moveTo>
                  <a:cubicBezTo>
                    <a:pt x="175758" y="157931"/>
                    <a:pt x="165155" y="162996"/>
                    <a:pt x="153631" y="166680"/>
                  </a:cubicBezTo>
                  <a:cubicBezTo>
                    <a:pt x="153631" y="167140"/>
                    <a:pt x="153631" y="167601"/>
                    <a:pt x="153631" y="167601"/>
                  </a:cubicBezTo>
                  <a:cubicBezTo>
                    <a:pt x="153631" y="176809"/>
                    <a:pt x="161007" y="184637"/>
                    <a:pt x="170226" y="184637"/>
                  </a:cubicBezTo>
                  <a:lnTo>
                    <a:pt x="178062" y="184637"/>
                  </a:lnTo>
                  <a:cubicBezTo>
                    <a:pt x="187282" y="184637"/>
                    <a:pt x="195118" y="176809"/>
                    <a:pt x="195118" y="167601"/>
                  </a:cubicBezTo>
                  <a:cubicBezTo>
                    <a:pt x="195118" y="160694"/>
                    <a:pt x="190969" y="155169"/>
                    <a:pt x="184977" y="152406"/>
                  </a:cubicBezTo>
                  <a:close/>
                  <a:moveTo>
                    <a:pt x="247208" y="150564"/>
                  </a:moveTo>
                  <a:cubicBezTo>
                    <a:pt x="237527" y="150564"/>
                    <a:pt x="230152" y="158392"/>
                    <a:pt x="230152" y="167601"/>
                  </a:cubicBezTo>
                  <a:cubicBezTo>
                    <a:pt x="230152" y="176809"/>
                    <a:pt x="237527" y="184637"/>
                    <a:pt x="247208" y="184637"/>
                  </a:cubicBezTo>
                  <a:lnTo>
                    <a:pt x="254583" y="184637"/>
                  </a:lnTo>
                  <a:cubicBezTo>
                    <a:pt x="263802" y="184637"/>
                    <a:pt x="271639" y="176809"/>
                    <a:pt x="271639" y="167601"/>
                  </a:cubicBezTo>
                  <a:cubicBezTo>
                    <a:pt x="271639" y="158392"/>
                    <a:pt x="263802" y="150564"/>
                    <a:pt x="254583" y="150564"/>
                  </a:cubicBezTo>
                  <a:close/>
                  <a:moveTo>
                    <a:pt x="236144" y="107283"/>
                  </a:moveTo>
                  <a:cubicBezTo>
                    <a:pt x="232457" y="111887"/>
                    <a:pt x="218628" y="129384"/>
                    <a:pt x="196040" y="145039"/>
                  </a:cubicBezTo>
                  <a:cubicBezTo>
                    <a:pt x="198345" y="146420"/>
                    <a:pt x="200189" y="148723"/>
                    <a:pt x="201572" y="150564"/>
                  </a:cubicBezTo>
                  <a:lnTo>
                    <a:pt x="223237" y="150564"/>
                  </a:lnTo>
                  <a:cubicBezTo>
                    <a:pt x="228769" y="143197"/>
                    <a:pt x="237066" y="138593"/>
                    <a:pt x="247208" y="138593"/>
                  </a:cubicBezTo>
                  <a:lnTo>
                    <a:pt x="254583" y="138593"/>
                  </a:lnTo>
                  <a:cubicBezTo>
                    <a:pt x="270717" y="138593"/>
                    <a:pt x="284085" y="151485"/>
                    <a:pt x="284085" y="167601"/>
                  </a:cubicBezTo>
                  <a:cubicBezTo>
                    <a:pt x="284085" y="183716"/>
                    <a:pt x="270717" y="197069"/>
                    <a:pt x="254583" y="197069"/>
                  </a:cubicBezTo>
                  <a:lnTo>
                    <a:pt x="247208" y="197069"/>
                  </a:lnTo>
                  <a:cubicBezTo>
                    <a:pt x="231074" y="197069"/>
                    <a:pt x="217706" y="183716"/>
                    <a:pt x="217706" y="167601"/>
                  </a:cubicBezTo>
                  <a:cubicBezTo>
                    <a:pt x="217706" y="166219"/>
                    <a:pt x="218167" y="164378"/>
                    <a:pt x="218167" y="162996"/>
                  </a:cubicBezTo>
                  <a:lnTo>
                    <a:pt x="206642" y="162996"/>
                  </a:lnTo>
                  <a:cubicBezTo>
                    <a:pt x="207103" y="164378"/>
                    <a:pt x="207103" y="166219"/>
                    <a:pt x="207103" y="167601"/>
                  </a:cubicBezTo>
                  <a:cubicBezTo>
                    <a:pt x="207103" y="183716"/>
                    <a:pt x="194196" y="197069"/>
                    <a:pt x="178062" y="197069"/>
                  </a:cubicBezTo>
                  <a:lnTo>
                    <a:pt x="170226" y="197069"/>
                  </a:lnTo>
                  <a:cubicBezTo>
                    <a:pt x="155014" y="197069"/>
                    <a:pt x="142568" y="185097"/>
                    <a:pt x="141185" y="170363"/>
                  </a:cubicBezTo>
                  <a:cubicBezTo>
                    <a:pt x="134270" y="171745"/>
                    <a:pt x="126895" y="173126"/>
                    <a:pt x="119519" y="173586"/>
                  </a:cubicBezTo>
                  <a:cubicBezTo>
                    <a:pt x="129200" y="235746"/>
                    <a:pt x="163311" y="280869"/>
                    <a:pt x="212635" y="280869"/>
                  </a:cubicBezTo>
                  <a:cubicBezTo>
                    <a:pt x="264724" y="280869"/>
                    <a:pt x="302985" y="228839"/>
                    <a:pt x="307594" y="155629"/>
                  </a:cubicBezTo>
                  <a:cubicBezTo>
                    <a:pt x="260576" y="144579"/>
                    <a:pt x="242598" y="119715"/>
                    <a:pt x="236144" y="107283"/>
                  </a:cubicBezTo>
                  <a:close/>
                  <a:moveTo>
                    <a:pt x="212635" y="0"/>
                  </a:moveTo>
                  <a:cubicBezTo>
                    <a:pt x="313126" y="0"/>
                    <a:pt x="333870" y="55713"/>
                    <a:pt x="340323" y="127082"/>
                  </a:cubicBezTo>
                  <a:cubicBezTo>
                    <a:pt x="359684" y="130305"/>
                    <a:pt x="370286" y="145499"/>
                    <a:pt x="365215" y="175889"/>
                  </a:cubicBezTo>
                  <a:cubicBezTo>
                    <a:pt x="361067" y="201213"/>
                    <a:pt x="349081" y="222854"/>
                    <a:pt x="326955" y="224695"/>
                  </a:cubicBezTo>
                  <a:cubicBezTo>
                    <a:pt x="305290" y="281790"/>
                    <a:pt x="262420" y="317244"/>
                    <a:pt x="212635" y="317244"/>
                  </a:cubicBezTo>
                  <a:cubicBezTo>
                    <a:pt x="160546" y="317244"/>
                    <a:pt x="119980" y="280409"/>
                    <a:pt x="98315" y="224695"/>
                  </a:cubicBezTo>
                  <a:cubicBezTo>
                    <a:pt x="76188" y="222854"/>
                    <a:pt x="64203" y="201213"/>
                    <a:pt x="59594" y="175889"/>
                  </a:cubicBezTo>
                  <a:cubicBezTo>
                    <a:pt x="54523" y="145499"/>
                    <a:pt x="65586" y="130305"/>
                    <a:pt x="84947" y="127082"/>
                  </a:cubicBezTo>
                  <a:cubicBezTo>
                    <a:pt x="91400" y="55713"/>
                    <a:pt x="111222" y="0"/>
                    <a:pt x="212635" y="0"/>
                  </a:cubicBezTo>
                  <a:close/>
                </a:path>
              </a:pathLst>
            </a:custGeom>
            <a:gradFill>
              <a:gsLst>
                <a:gs pos="0">
                  <a:schemeClr val="accent1">
                    <a:lumMod val="20000"/>
                    <a:lumOff val="80000"/>
                  </a:schemeClr>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b="0" i="0" u="none" strike="noStrike" kern="1200" cap="none" spc="0" normalizeH="0" baseline="0" noProof="0">
                <a:ln>
                  <a:noFill/>
                </a:ln>
                <a:solidFill>
                  <a:prstClr val="white"/>
                </a:solidFill>
                <a:effectLst/>
                <a:uLnTx/>
                <a:uFillTx/>
                <a:latin typeface="Roboto Regular"/>
                <a:ea typeface="思源黑体 CN Regular" panose="020B0500000000000000" pitchFamily="34" charset="-122"/>
                <a:cs typeface="+mn-cs"/>
              </a:endParaRPr>
            </a:p>
          </p:txBody>
        </p:sp>
      </p:grpSp>
      <p:sp>
        <p:nvSpPr>
          <p:cNvPr id="25" name="任意多边形: 形状 24"/>
          <p:cNvSpPr/>
          <p:nvPr/>
        </p:nvSpPr>
        <p:spPr>
          <a:xfrm rot="20949600">
            <a:off x="6263391" y="-288616"/>
            <a:ext cx="6540303" cy="7586751"/>
          </a:xfrm>
          <a:custGeom>
            <a:avLst/>
            <a:gdLst>
              <a:gd name="connsiteX0" fmla="*/ 2095416 w 6540303"/>
              <a:gd name="connsiteY0" fmla="*/ 0 h 7586751"/>
              <a:gd name="connsiteX1" fmla="*/ 6540303 w 6540303"/>
              <a:gd name="connsiteY1" fmla="*/ 851124 h 7586751"/>
              <a:gd name="connsiteX2" fmla="*/ 5250539 w 6540303"/>
              <a:gd name="connsiteY2" fmla="*/ 7586751 h 7586751"/>
              <a:gd name="connsiteX3" fmla="*/ 0 w 6540303"/>
              <a:gd name="connsiteY3" fmla="*/ 6581357 h 7586751"/>
              <a:gd name="connsiteX4" fmla="*/ 29161 w 6540303"/>
              <a:gd name="connsiteY4" fmla="*/ 6493703 h 7586751"/>
              <a:gd name="connsiteX5" fmla="*/ 2144880 w 6540303"/>
              <a:gd name="connsiteY5" fmla="*/ 2245390 h 7586751"/>
              <a:gd name="connsiteX6" fmla="*/ 2102498 w 6540303"/>
              <a:gd name="connsiteY6" fmla="*/ 53158 h 7586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40303" h="7586751">
                <a:moveTo>
                  <a:pt x="2095416" y="0"/>
                </a:moveTo>
                <a:lnTo>
                  <a:pt x="6540303" y="851124"/>
                </a:lnTo>
                <a:lnTo>
                  <a:pt x="5250539" y="7586751"/>
                </a:lnTo>
                <a:lnTo>
                  <a:pt x="0" y="6581357"/>
                </a:lnTo>
                <a:lnTo>
                  <a:pt x="29161" y="6493703"/>
                </a:lnTo>
                <a:cubicBezTo>
                  <a:pt x="554925" y="5064721"/>
                  <a:pt x="1776539" y="3411213"/>
                  <a:pt x="2144880" y="2245390"/>
                </a:cubicBezTo>
                <a:cubicBezTo>
                  <a:pt x="2371552" y="1527961"/>
                  <a:pt x="2199081" y="709868"/>
                  <a:pt x="2102498" y="53158"/>
                </a:cubicBezTo>
                <a:close/>
              </a:path>
            </a:pathLst>
          </a:custGeom>
          <a:gradFill flip="none" rotWithShape="1">
            <a:gsLst>
              <a:gs pos="0">
                <a:srgbClr val="A5B9D6">
                  <a:alpha val="0"/>
                </a:srgbClr>
              </a:gs>
              <a:gs pos="100000">
                <a:schemeClr val="accent1">
                  <a:alpha val="39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accent1">
                  <a:lumMod val="60000"/>
                  <a:lumOff val="40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76498" y="548540"/>
            <a:ext cx="3693319"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遥感影像与路网标签</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6" name="文本框 25"/>
          <p:cNvSpPr txBox="1"/>
          <p:nvPr/>
        </p:nvSpPr>
        <p:spPr>
          <a:xfrm>
            <a:off x="934832" y="5857480"/>
            <a:ext cx="10322334" cy="835806"/>
          </a:xfrm>
          <a:prstGeom prst="rect">
            <a:avLst/>
          </a:prstGeom>
          <a:noFill/>
        </p:spPr>
        <p:txBody>
          <a:bodyPr wrap="square">
            <a:spAutoFit/>
          </a:bodyPr>
          <a:lstStyle/>
          <a:p>
            <a:pPr algn="ctr">
              <a:lnSpc>
                <a:spcPct val="130000"/>
              </a:lnSpc>
            </a:pP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图片大小为</a:t>
            </a:r>
            <a:r>
              <a:rPr lang="en-US" altLang="zh-CN"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1500×1500</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像素，分辨率为一个像素点一平方米。总量为一千多套。</a:t>
            </a:r>
            <a:endParaRPr lang="en-US" altLang="zh-CN"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a:p>
            <a:pPr algn="ctr">
              <a:lnSpc>
                <a:spcPct val="130000"/>
              </a:lnSpc>
            </a:pP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将数据集按约</a:t>
            </a:r>
            <a:r>
              <a:rPr lang="en-US" altLang="zh-CN"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7</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a:t>
            </a:r>
            <a:r>
              <a:rPr lang="en-US" altLang="zh-CN"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2</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a:t>
            </a:r>
            <a:r>
              <a:rPr lang="en-US" altLang="zh-CN"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1</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的比例划分成训练集、测试集和验证集。</a:t>
            </a:r>
          </a:p>
        </p:txBody>
      </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pic>
        <p:nvPicPr>
          <p:cNvPr id="14" name="图片 13">
            <a:extLst>
              <a:ext uri="{FF2B5EF4-FFF2-40B4-BE49-F238E27FC236}">
                <a16:creationId xmlns:a16="http://schemas.microsoft.com/office/drawing/2014/main" id="{4DA8DF69-7F5D-BCF4-1D00-F14F0FCFAE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285" y="1557756"/>
            <a:ext cx="11661430" cy="3742487"/>
          </a:xfrm>
          <a:prstGeom prst="rect">
            <a:avLst/>
          </a:prstGeom>
        </p:spPr>
      </p:pic>
      <p:sp>
        <p:nvSpPr>
          <p:cNvPr id="20" name="文本框 19">
            <a:extLst>
              <a:ext uri="{FF2B5EF4-FFF2-40B4-BE49-F238E27FC236}">
                <a16:creationId xmlns:a16="http://schemas.microsoft.com/office/drawing/2014/main" id="{ADC22022-BE2C-0623-9817-F42E590F2846}"/>
              </a:ext>
            </a:extLst>
          </p:cNvPr>
          <p:cNvSpPr txBox="1"/>
          <p:nvPr/>
        </p:nvSpPr>
        <p:spPr>
          <a:xfrm>
            <a:off x="934832" y="5409393"/>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遥感影像与路网标签图</a:t>
            </a:r>
          </a:p>
        </p:txBody>
      </p:sp>
    </p:spTree>
    <p:extLst>
      <p:ext uri="{BB962C8B-B14F-4D97-AF65-F5344CB8AC3E}">
        <p14:creationId xmlns:p14="http://schemas.microsoft.com/office/powerpoint/2010/main" val="1075172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76498" y="548540"/>
            <a:ext cx="1641475"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数据增广</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6" name="文本框 25"/>
          <p:cNvSpPr txBox="1"/>
          <p:nvPr/>
        </p:nvSpPr>
        <p:spPr>
          <a:xfrm>
            <a:off x="934832" y="5810721"/>
            <a:ext cx="10322334" cy="860044"/>
          </a:xfrm>
          <a:prstGeom prst="rect">
            <a:avLst/>
          </a:prstGeom>
          <a:noFill/>
        </p:spPr>
        <p:txBody>
          <a:bodyPr wrap="square">
            <a:spAutoFit/>
          </a:bodyPr>
          <a:lstStyle/>
          <a:p>
            <a:pPr algn="ctr">
              <a:lnSpc>
                <a:spcPct val="130000"/>
              </a:lnSpc>
            </a:pP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数据增广方法有旋转、镜像、平移、缩放、加噪等方法，本文主要使用旋转和镜像方法。</a:t>
            </a:r>
            <a:endParaRPr lang="en-US" altLang="zh-CN"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a:p>
            <a:pPr algn="ctr">
              <a:lnSpc>
                <a:spcPct val="130000"/>
              </a:lnSpc>
            </a:pP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后共取了</a:t>
            </a:r>
            <a:r>
              <a:rPr lang="en-US" altLang="zh-CN"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250</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组遥感影像与对应标签用作模型训练与验证。</a:t>
            </a:r>
          </a:p>
        </p:txBody>
      </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20" name="文本框 19">
            <a:extLst>
              <a:ext uri="{FF2B5EF4-FFF2-40B4-BE49-F238E27FC236}">
                <a16:creationId xmlns:a16="http://schemas.microsoft.com/office/drawing/2014/main" id="{ADC22022-BE2C-0623-9817-F42E590F2846}"/>
              </a:ext>
            </a:extLst>
          </p:cNvPr>
          <p:cNvSpPr txBox="1"/>
          <p:nvPr/>
        </p:nvSpPr>
        <p:spPr>
          <a:xfrm>
            <a:off x="934832" y="5409393"/>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数据增广</a:t>
            </a:r>
            <a:endPar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p:txBody>
      </p:sp>
      <p:pic>
        <p:nvPicPr>
          <p:cNvPr id="13" name="图片 12">
            <a:extLst>
              <a:ext uri="{FF2B5EF4-FFF2-40B4-BE49-F238E27FC236}">
                <a16:creationId xmlns:a16="http://schemas.microsoft.com/office/drawing/2014/main" id="{D67D1E64-FCAF-F9B8-144C-EE84E58ABFC8}"/>
              </a:ext>
            </a:extLst>
          </p:cNvPr>
          <p:cNvPicPr>
            <a:picLocks noChangeAspect="1"/>
          </p:cNvPicPr>
          <p:nvPr/>
        </p:nvPicPr>
        <p:blipFill>
          <a:blip r:embed="rId4"/>
          <a:stretch>
            <a:fillRect/>
          </a:stretch>
        </p:blipFill>
        <p:spPr>
          <a:xfrm>
            <a:off x="201790" y="1403063"/>
            <a:ext cx="11788420" cy="4025380"/>
          </a:xfrm>
          <a:prstGeom prst="rect">
            <a:avLst/>
          </a:prstGeom>
        </p:spPr>
      </p:pic>
    </p:spTree>
    <p:extLst>
      <p:ext uri="{BB962C8B-B14F-4D97-AF65-F5344CB8AC3E}">
        <p14:creationId xmlns:p14="http://schemas.microsoft.com/office/powerpoint/2010/main" val="1249991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76498" y="548540"/>
            <a:ext cx="2462213"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道路提取结果</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20" name="文本框 19">
            <a:extLst>
              <a:ext uri="{FF2B5EF4-FFF2-40B4-BE49-F238E27FC236}">
                <a16:creationId xmlns:a16="http://schemas.microsoft.com/office/drawing/2014/main" id="{ADC22022-BE2C-0623-9817-F42E590F2846}"/>
              </a:ext>
            </a:extLst>
          </p:cNvPr>
          <p:cNvSpPr txBox="1"/>
          <p:nvPr/>
        </p:nvSpPr>
        <p:spPr>
          <a:xfrm>
            <a:off x="934833" y="6495633"/>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道路提取结果总览</a:t>
            </a:r>
            <a:endPar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p:txBody>
      </p:sp>
      <p:pic>
        <p:nvPicPr>
          <p:cNvPr id="52" name="图片 51">
            <a:extLst>
              <a:ext uri="{FF2B5EF4-FFF2-40B4-BE49-F238E27FC236}">
                <a16:creationId xmlns:a16="http://schemas.microsoft.com/office/drawing/2014/main" id="{B3CD220F-734E-3E2A-B795-14DA1F92DBB0}"/>
              </a:ext>
            </a:extLst>
          </p:cNvPr>
          <p:cNvPicPr>
            <a:picLocks noChangeAspect="1"/>
          </p:cNvPicPr>
          <p:nvPr/>
        </p:nvPicPr>
        <p:blipFill>
          <a:blip r:embed="rId4"/>
          <a:stretch>
            <a:fillRect/>
          </a:stretch>
        </p:blipFill>
        <p:spPr>
          <a:xfrm>
            <a:off x="2607604" y="1058564"/>
            <a:ext cx="6987626" cy="5419488"/>
          </a:xfrm>
          <a:prstGeom prst="rect">
            <a:avLst/>
          </a:prstGeom>
        </p:spPr>
      </p:pic>
    </p:spTree>
    <p:extLst>
      <p:ext uri="{BB962C8B-B14F-4D97-AF65-F5344CB8AC3E}">
        <p14:creationId xmlns:p14="http://schemas.microsoft.com/office/powerpoint/2010/main" val="36865256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76498" y="548540"/>
            <a:ext cx="1641475"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道路提取</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pic>
        <p:nvPicPr>
          <p:cNvPr id="3" name="图片 2">
            <a:extLst>
              <a:ext uri="{FF2B5EF4-FFF2-40B4-BE49-F238E27FC236}">
                <a16:creationId xmlns:a16="http://schemas.microsoft.com/office/drawing/2014/main" id="{A40875EC-9D8B-5759-6EAB-1B8C0C7DD3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27763" y="360211"/>
            <a:ext cx="6136474" cy="6136474"/>
          </a:xfrm>
          <a:prstGeom prst="rect">
            <a:avLst/>
          </a:prstGeom>
        </p:spPr>
      </p:pic>
      <p:sp>
        <p:nvSpPr>
          <p:cNvPr id="15" name="文本框 14">
            <a:extLst>
              <a:ext uri="{FF2B5EF4-FFF2-40B4-BE49-F238E27FC236}">
                <a16:creationId xmlns:a16="http://schemas.microsoft.com/office/drawing/2014/main" id="{CDE3524E-E245-FA53-0460-72A2065405D5}"/>
              </a:ext>
            </a:extLst>
          </p:cNvPr>
          <p:cNvSpPr txBox="1"/>
          <p:nvPr/>
        </p:nvSpPr>
        <p:spPr>
          <a:xfrm>
            <a:off x="932136" y="6496685"/>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遥感原图</a:t>
            </a:r>
            <a:endPar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p:txBody>
      </p:sp>
    </p:spTree>
    <p:extLst>
      <p:ext uri="{BB962C8B-B14F-4D97-AF65-F5344CB8AC3E}">
        <p14:creationId xmlns:p14="http://schemas.microsoft.com/office/powerpoint/2010/main" val="4234168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76498" y="548540"/>
            <a:ext cx="1641475"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道路提取</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15" name="文本框 14">
            <a:extLst>
              <a:ext uri="{FF2B5EF4-FFF2-40B4-BE49-F238E27FC236}">
                <a16:creationId xmlns:a16="http://schemas.microsoft.com/office/drawing/2014/main" id="{CDE3524E-E245-FA53-0460-72A2065405D5}"/>
              </a:ext>
            </a:extLst>
          </p:cNvPr>
          <p:cNvSpPr txBox="1"/>
          <p:nvPr/>
        </p:nvSpPr>
        <p:spPr>
          <a:xfrm>
            <a:off x="934831" y="6475078"/>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迭代</a:t>
            </a:r>
            <a:r>
              <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50</a:t>
            </a: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次提取结果</a:t>
            </a:r>
            <a:endPar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p:txBody>
      </p:sp>
      <p:pic>
        <p:nvPicPr>
          <p:cNvPr id="4" name="图片 3">
            <a:extLst>
              <a:ext uri="{FF2B5EF4-FFF2-40B4-BE49-F238E27FC236}">
                <a16:creationId xmlns:a16="http://schemas.microsoft.com/office/drawing/2014/main" id="{7C643C65-16D0-38BA-E957-6E3783A5F3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7973" y="361314"/>
            <a:ext cx="6103237" cy="6103237"/>
          </a:xfrm>
          <a:prstGeom prst="rect">
            <a:avLst/>
          </a:prstGeom>
        </p:spPr>
      </p:pic>
    </p:spTree>
    <p:extLst>
      <p:ext uri="{BB962C8B-B14F-4D97-AF65-F5344CB8AC3E}">
        <p14:creationId xmlns:p14="http://schemas.microsoft.com/office/powerpoint/2010/main" val="20964578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76498" y="548540"/>
            <a:ext cx="1641475"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道路提取</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15" name="文本框 14">
            <a:extLst>
              <a:ext uri="{FF2B5EF4-FFF2-40B4-BE49-F238E27FC236}">
                <a16:creationId xmlns:a16="http://schemas.microsoft.com/office/drawing/2014/main" id="{CDE3524E-E245-FA53-0460-72A2065405D5}"/>
              </a:ext>
            </a:extLst>
          </p:cNvPr>
          <p:cNvSpPr txBox="1"/>
          <p:nvPr/>
        </p:nvSpPr>
        <p:spPr>
          <a:xfrm>
            <a:off x="934831" y="6475078"/>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迭代</a:t>
            </a:r>
            <a:r>
              <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100</a:t>
            </a: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次提取结果</a:t>
            </a:r>
            <a:endPar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p:txBody>
      </p:sp>
      <p:pic>
        <p:nvPicPr>
          <p:cNvPr id="3" name="图片 2">
            <a:extLst>
              <a:ext uri="{FF2B5EF4-FFF2-40B4-BE49-F238E27FC236}">
                <a16:creationId xmlns:a16="http://schemas.microsoft.com/office/drawing/2014/main" id="{495185E7-0ADC-CE5A-7A2D-C26269BFAE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7972" y="361314"/>
            <a:ext cx="6113763" cy="6113763"/>
          </a:xfrm>
          <a:prstGeom prst="rect">
            <a:avLst/>
          </a:prstGeom>
        </p:spPr>
      </p:pic>
    </p:spTree>
    <p:extLst>
      <p:ext uri="{BB962C8B-B14F-4D97-AF65-F5344CB8AC3E}">
        <p14:creationId xmlns:p14="http://schemas.microsoft.com/office/powerpoint/2010/main" val="761098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76498" y="548540"/>
            <a:ext cx="1641475"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道路提取</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15" name="文本框 14">
            <a:extLst>
              <a:ext uri="{FF2B5EF4-FFF2-40B4-BE49-F238E27FC236}">
                <a16:creationId xmlns:a16="http://schemas.microsoft.com/office/drawing/2014/main" id="{CDE3524E-E245-FA53-0460-72A2065405D5}"/>
              </a:ext>
            </a:extLst>
          </p:cNvPr>
          <p:cNvSpPr txBox="1"/>
          <p:nvPr/>
        </p:nvSpPr>
        <p:spPr>
          <a:xfrm>
            <a:off x="934831" y="6475078"/>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迭代</a:t>
            </a:r>
            <a:r>
              <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150</a:t>
            </a: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次提取结果</a:t>
            </a:r>
            <a:endPar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p:txBody>
      </p:sp>
      <p:pic>
        <p:nvPicPr>
          <p:cNvPr id="4" name="图片 3">
            <a:extLst>
              <a:ext uri="{FF2B5EF4-FFF2-40B4-BE49-F238E27FC236}">
                <a16:creationId xmlns:a16="http://schemas.microsoft.com/office/drawing/2014/main" id="{1802EA61-85D1-9B31-A421-B010ECD8E5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39116" y="361315"/>
            <a:ext cx="6113763" cy="6113763"/>
          </a:xfrm>
          <a:prstGeom prst="rect">
            <a:avLst/>
          </a:prstGeom>
        </p:spPr>
      </p:pic>
    </p:spTree>
    <p:extLst>
      <p:ext uri="{BB962C8B-B14F-4D97-AF65-F5344CB8AC3E}">
        <p14:creationId xmlns:p14="http://schemas.microsoft.com/office/powerpoint/2010/main" val="35036058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76498" y="548540"/>
            <a:ext cx="1641475"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道路提取</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15" name="文本框 14">
            <a:extLst>
              <a:ext uri="{FF2B5EF4-FFF2-40B4-BE49-F238E27FC236}">
                <a16:creationId xmlns:a16="http://schemas.microsoft.com/office/drawing/2014/main" id="{CDE3524E-E245-FA53-0460-72A2065405D5}"/>
              </a:ext>
            </a:extLst>
          </p:cNvPr>
          <p:cNvSpPr txBox="1"/>
          <p:nvPr/>
        </p:nvSpPr>
        <p:spPr>
          <a:xfrm>
            <a:off x="934831" y="6475078"/>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迭代</a:t>
            </a:r>
            <a:r>
              <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200</a:t>
            </a: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次提取结果</a:t>
            </a:r>
            <a:endPar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p:txBody>
      </p:sp>
      <p:pic>
        <p:nvPicPr>
          <p:cNvPr id="3" name="图片 2">
            <a:extLst>
              <a:ext uri="{FF2B5EF4-FFF2-40B4-BE49-F238E27FC236}">
                <a16:creationId xmlns:a16="http://schemas.microsoft.com/office/drawing/2014/main" id="{A30E9192-C53B-E297-BCAB-0FA4AAC50FB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39116" y="361315"/>
            <a:ext cx="6113763" cy="6113763"/>
          </a:xfrm>
          <a:prstGeom prst="rect">
            <a:avLst/>
          </a:prstGeom>
        </p:spPr>
      </p:pic>
    </p:spTree>
    <p:extLst>
      <p:ext uri="{BB962C8B-B14F-4D97-AF65-F5344CB8AC3E}">
        <p14:creationId xmlns:p14="http://schemas.microsoft.com/office/powerpoint/2010/main" val="39255060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76498" y="548540"/>
            <a:ext cx="1641475"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道路提取</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15" name="文本框 14">
            <a:extLst>
              <a:ext uri="{FF2B5EF4-FFF2-40B4-BE49-F238E27FC236}">
                <a16:creationId xmlns:a16="http://schemas.microsoft.com/office/drawing/2014/main" id="{CDE3524E-E245-FA53-0460-72A2065405D5}"/>
              </a:ext>
            </a:extLst>
          </p:cNvPr>
          <p:cNvSpPr txBox="1"/>
          <p:nvPr/>
        </p:nvSpPr>
        <p:spPr>
          <a:xfrm>
            <a:off x="934831" y="6475078"/>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真实路网标签</a:t>
            </a:r>
            <a:endPar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p:txBody>
      </p:sp>
      <p:pic>
        <p:nvPicPr>
          <p:cNvPr id="4" name="图片 3">
            <a:extLst>
              <a:ext uri="{FF2B5EF4-FFF2-40B4-BE49-F238E27FC236}">
                <a16:creationId xmlns:a16="http://schemas.microsoft.com/office/drawing/2014/main" id="{3975DCBF-852D-0715-22C3-FB695306FF5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39116" y="361315"/>
            <a:ext cx="6113763" cy="6113763"/>
          </a:xfrm>
          <a:prstGeom prst="rect">
            <a:avLst/>
          </a:prstGeom>
        </p:spPr>
      </p:pic>
    </p:spTree>
    <p:extLst>
      <p:ext uri="{BB962C8B-B14F-4D97-AF65-F5344CB8AC3E}">
        <p14:creationId xmlns:p14="http://schemas.microsoft.com/office/powerpoint/2010/main" val="3131750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文本框 4"/>
          <p:cNvSpPr txBox="1"/>
          <p:nvPr/>
        </p:nvSpPr>
        <p:spPr>
          <a:xfrm>
            <a:off x="1376498" y="548540"/>
            <a:ext cx="3295774"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道路提取结果评价</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CDE3524E-E245-FA53-0460-72A2065405D5}"/>
                  </a:ext>
                </a:extLst>
              </p:cNvPr>
              <p:cNvSpPr txBox="1"/>
              <p:nvPr/>
            </p:nvSpPr>
            <p:spPr>
              <a:xfrm>
                <a:off x="266331" y="3000652"/>
                <a:ext cx="10724324" cy="2685415"/>
              </a:xfrm>
              <a:prstGeom prst="rect">
                <a:avLst/>
              </a:prstGeom>
              <a:noFill/>
            </p:spPr>
            <p:txBody>
              <a:bodyPr wrap="square">
                <a:spAutoFit/>
              </a:bodyPr>
              <a:lstStyle/>
              <a:p>
                <a:pPr algn="r">
                  <a:lnSpc>
                    <a:spcPct val="130000"/>
                  </a:lnSpc>
                </a:pPr>
                <a14:m>
                  <m:oMath xmlns:m="http://schemas.openxmlformats.org/officeDocument/2006/math">
                    <m:r>
                      <m:rPr>
                        <m:nor/>
                      </m:rPr>
                      <a:rPr lang="en-US" altLang="zh-Hans-HK" sz="1800" smtClean="0">
                        <a:effectLst/>
                        <a:latin typeface="Calibri" panose="020F0502020204030204" pitchFamily="34" charset="0"/>
                        <a:ea typeface="宋体" panose="02010600030101010101" pitchFamily="2" charset="-122"/>
                        <a:cs typeface="Times New Roman" panose="02020603050405020304" pitchFamily="18" charset="0"/>
                      </a:rPr>
                      <m:t>Accuracy</m:t>
                    </m:r>
                    <m:r>
                      <m:rPr>
                        <m:nor/>
                      </m:rPr>
                      <a:rPr lang="en-US" altLang="zh-Hans-HK" sz="1800" smtClean="0">
                        <a:effectLst/>
                        <a:latin typeface="Calibri" panose="020F0502020204030204" pitchFamily="34" charset="0"/>
                        <a:ea typeface="宋体" panose="02010600030101010101" pitchFamily="2" charset="-122"/>
                        <a:cs typeface="Times New Roman" panose="02020603050405020304" pitchFamily="18" charset="0"/>
                      </a:rPr>
                      <m:t> </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m:t>
                    </m:r>
                    <m:f>
                      <m:fPr>
                        <m:ctrlPr>
                          <a:rPr lang="zh-Hans-HK" altLang="zh-Hans-HK" i="1">
                            <a:effectLst/>
                            <a:latin typeface="Cambria Math" panose="02040503050406030204" pitchFamily="18" charset="0"/>
                            <a:ea typeface="Cambria Math" panose="02040503050406030204" pitchFamily="18" charset="0"/>
                          </a:rPr>
                        </m:ctrlPr>
                      </m:fPr>
                      <m:num>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𝑇𝑃</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𝑇𝑁</m:t>
                        </m:r>
                      </m:num>
                      <m:den>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𝑇𝑃</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𝐹𝑃</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𝑇𝑁</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𝐹𝑁</m:t>
                        </m:r>
                      </m:den>
                    </m:f>
                  </m:oMath>
                </a14:m>
                <a:r>
                  <a:rPr lang="en-US" altLang="zh-Hans-HK" sz="1800" dirty="0">
                    <a:effectLst/>
                    <a:latin typeface="Calibri" panose="020F0502020204030204" pitchFamily="34" charset="0"/>
                    <a:ea typeface="宋体" panose="02010600030101010101" pitchFamily="2" charset="-122"/>
                    <a:cs typeface="Times New Roman" panose="02020603050405020304" pitchFamily="18" charset="0"/>
                  </a:rPr>
                  <a:t>	                                               </a:t>
                </a:r>
                <a:r>
                  <a:rPr lang="zh-CN" altLang="zh-Hans-HK" sz="1800" dirty="0">
                    <a:effectLst/>
                    <a:ea typeface="宋体" panose="02010600030101010101" pitchFamily="2" charset="-122"/>
                    <a:cs typeface="Times New Roman" panose="02020603050405020304" pitchFamily="18" charset="0"/>
                  </a:rPr>
                  <a:t>（</a:t>
                </a:r>
                <a:r>
                  <a:rPr lang="en-US" altLang="zh-Hans-HK" sz="1800" dirty="0">
                    <a:effectLst/>
                    <a:latin typeface="宋体" panose="02010600030101010101" pitchFamily="2" charset="-122"/>
                    <a:cs typeface="Times New Roman" panose="02020603050405020304" pitchFamily="18" charset="0"/>
                  </a:rPr>
                  <a:t>3-1</a:t>
                </a:r>
                <a:r>
                  <a:rPr lang="zh-CN" altLang="zh-Hans-HK" sz="1800" dirty="0">
                    <a:effectLst/>
                    <a:ea typeface="宋体" panose="02010600030101010101" pitchFamily="2" charset="-122"/>
                    <a:cs typeface="Times New Roman" panose="02020603050405020304" pitchFamily="18" charset="0"/>
                  </a:rPr>
                  <a:t>）</a:t>
                </a:r>
                <a:endParaRPr lang="en-US" altLang="zh-CN" sz="1800" dirty="0">
                  <a:effectLst/>
                  <a:ea typeface="宋体" panose="02010600030101010101" pitchFamily="2" charset="-122"/>
                  <a:cs typeface="Times New Roman" panose="02020603050405020304" pitchFamily="18" charset="0"/>
                </a:endParaRPr>
              </a:p>
              <a:p>
                <a:pPr algn="r">
                  <a:lnSpc>
                    <a:spcPct val="130000"/>
                  </a:lnSpc>
                </a:pPr>
                <a14:m>
                  <m:oMath xmlns:m="http://schemas.openxmlformats.org/officeDocument/2006/math">
                    <m:r>
                      <m:rPr>
                        <m:nor/>
                      </m:rPr>
                      <a:rPr lang="en-US" altLang="zh-Hans-HK" sz="1800" smtClean="0">
                        <a:effectLst/>
                        <a:latin typeface="Calibri" panose="020F0502020204030204" pitchFamily="34" charset="0"/>
                        <a:ea typeface="宋体" panose="02010600030101010101" pitchFamily="2" charset="-122"/>
                        <a:cs typeface="Times New Roman" panose="02020603050405020304" pitchFamily="18" charset="0"/>
                      </a:rPr>
                      <m:t>Precision</m:t>
                    </m:r>
                    <m:r>
                      <m:rPr>
                        <m:nor/>
                      </m:rPr>
                      <a:rPr lang="en-US" altLang="zh-Hans-HK" sz="1800" smtClean="0">
                        <a:effectLst/>
                        <a:latin typeface="Calibri" panose="020F0502020204030204" pitchFamily="34" charset="0"/>
                        <a:ea typeface="宋体" panose="02010600030101010101" pitchFamily="2" charset="-122"/>
                        <a:cs typeface="Times New Roman" panose="02020603050405020304" pitchFamily="18" charset="0"/>
                      </a:rPr>
                      <m:t> </m:t>
                    </m:r>
                    <m:r>
                      <a:rPr lang="en-US" altLang="zh-Hans-HK" sz="1800">
                        <a:effectLst/>
                        <a:latin typeface="Cambria Math" panose="02040503050406030204" pitchFamily="18" charset="0"/>
                        <a:ea typeface="宋体" panose="02010600030101010101" pitchFamily="2" charset="-122"/>
                        <a:cs typeface="Times New Roman" panose="02020603050405020304" pitchFamily="18" charset="0"/>
                      </a:rPr>
                      <m:t>=</m:t>
                    </m:r>
                    <m:f>
                      <m:fPr>
                        <m:ctrlPr>
                          <a:rPr lang="zh-Hans-HK" altLang="zh-Hans-HK" i="1">
                            <a:effectLst/>
                            <a:latin typeface="Cambria Math" panose="02040503050406030204" pitchFamily="18" charset="0"/>
                            <a:ea typeface="Cambria Math" panose="02040503050406030204" pitchFamily="18" charset="0"/>
                          </a:rPr>
                        </m:ctrlPr>
                      </m:fPr>
                      <m:num>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𝑇𝑃</m:t>
                        </m:r>
                      </m:num>
                      <m:den>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𝑇𝑃</m:t>
                        </m:r>
                        <m:r>
                          <a:rPr lang="en-US" altLang="zh-Hans-HK" sz="1800">
                            <a:effectLst/>
                            <a:latin typeface="Cambria Math" panose="02040503050406030204" pitchFamily="18" charset="0"/>
                            <a:ea typeface="宋体" panose="02010600030101010101" pitchFamily="2" charset="-122"/>
                            <a:cs typeface="Times New Roman" panose="02020603050405020304" pitchFamily="18" charset="0"/>
                          </a:rPr>
                          <m:t>+</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𝐹𝑃</m:t>
                        </m:r>
                      </m:den>
                    </m:f>
                  </m:oMath>
                </a14:m>
                <a:r>
                  <a:rPr lang="en-US" altLang="zh-Hans-HK" sz="1800" dirty="0">
                    <a:effectLst/>
                    <a:latin typeface="Calibri" panose="020F0502020204030204" pitchFamily="34" charset="0"/>
                    <a:ea typeface="宋体" panose="02010600030101010101" pitchFamily="2" charset="-122"/>
                    <a:cs typeface="Times New Roman" panose="02020603050405020304" pitchFamily="18" charset="0"/>
                  </a:rPr>
                  <a:t>	                                                                 </a:t>
                </a:r>
                <a:r>
                  <a:rPr lang="zh-CN" altLang="zh-Hans-HK" sz="1800" dirty="0">
                    <a:effectLst/>
                    <a:ea typeface="宋体" panose="02010600030101010101" pitchFamily="2" charset="-122"/>
                    <a:cs typeface="Times New Roman" panose="02020603050405020304" pitchFamily="18" charset="0"/>
                  </a:rPr>
                  <a:t>（</a:t>
                </a:r>
                <a:r>
                  <a:rPr lang="en-US" altLang="zh-Hans-HK" sz="1800" dirty="0">
                    <a:effectLst/>
                    <a:latin typeface="宋体" panose="02010600030101010101" pitchFamily="2" charset="-122"/>
                    <a:cs typeface="Times New Roman" panose="02020603050405020304" pitchFamily="18" charset="0"/>
                  </a:rPr>
                  <a:t>3-2</a:t>
                </a:r>
                <a:r>
                  <a:rPr lang="zh-CN" altLang="zh-Hans-HK" sz="1800" dirty="0">
                    <a:effectLst/>
                    <a:ea typeface="宋体" panose="02010600030101010101" pitchFamily="2" charset="-122"/>
                    <a:cs typeface="Times New Roman" panose="02020603050405020304" pitchFamily="18" charset="0"/>
                  </a:rPr>
                  <a:t>）</a:t>
                </a:r>
                <a:endParaRPr lang="en-US" altLang="zh-CN" dirty="0">
                  <a:ea typeface="宋体" panose="02010600030101010101" pitchFamily="2" charset="-122"/>
                  <a:cs typeface="Times New Roman" panose="02020603050405020304" pitchFamily="18" charset="0"/>
                </a:endParaRPr>
              </a:p>
              <a:p>
                <a:pPr algn="r">
                  <a:lnSpc>
                    <a:spcPct val="130000"/>
                  </a:lnSpc>
                </a:pPr>
                <a14:m>
                  <m:oMath xmlns:m="http://schemas.openxmlformats.org/officeDocument/2006/math">
                    <m:r>
                      <m:rPr>
                        <m:nor/>
                      </m:rPr>
                      <a:rPr lang="en-US" altLang="zh-Hans-HK" sz="1800" smtClean="0">
                        <a:effectLst/>
                        <a:latin typeface="Calibri" panose="020F0502020204030204" pitchFamily="34" charset="0"/>
                        <a:ea typeface="宋体" panose="02010600030101010101" pitchFamily="2" charset="-122"/>
                        <a:cs typeface="Times New Roman" panose="02020603050405020304" pitchFamily="18" charset="0"/>
                      </a:rPr>
                      <m:t>Recall</m:t>
                    </m:r>
                    <m:r>
                      <m:rPr>
                        <m:nor/>
                      </m:rPr>
                      <a:rPr lang="en-US" altLang="zh-Hans-HK" sz="1800" smtClean="0">
                        <a:effectLst/>
                        <a:latin typeface="Calibri" panose="020F0502020204030204" pitchFamily="34" charset="0"/>
                        <a:ea typeface="宋体" panose="02010600030101010101" pitchFamily="2" charset="-122"/>
                        <a:cs typeface="Times New Roman" panose="02020603050405020304" pitchFamily="18" charset="0"/>
                      </a:rPr>
                      <m:t> </m:t>
                    </m:r>
                    <m:r>
                      <a:rPr lang="en-US" altLang="zh-Hans-HK" sz="1800">
                        <a:effectLst/>
                        <a:latin typeface="Cambria Math" panose="02040503050406030204" pitchFamily="18" charset="0"/>
                        <a:ea typeface="宋体" panose="02010600030101010101" pitchFamily="2" charset="-122"/>
                        <a:cs typeface="Times New Roman" panose="02020603050405020304" pitchFamily="18" charset="0"/>
                      </a:rPr>
                      <m:t>=</m:t>
                    </m:r>
                    <m:f>
                      <m:fPr>
                        <m:ctrlPr>
                          <a:rPr lang="zh-Hans-HK" altLang="zh-Hans-HK" i="1">
                            <a:effectLst/>
                            <a:latin typeface="Cambria Math" panose="02040503050406030204" pitchFamily="18" charset="0"/>
                            <a:ea typeface="Cambria Math" panose="02040503050406030204" pitchFamily="18" charset="0"/>
                          </a:rPr>
                        </m:ctrlPr>
                      </m:fPr>
                      <m:num>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𝑇𝑃</m:t>
                        </m:r>
                      </m:num>
                      <m:den>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𝑇𝑃</m:t>
                        </m:r>
                        <m:r>
                          <a:rPr lang="en-US" altLang="zh-Hans-HK" sz="1800">
                            <a:effectLst/>
                            <a:latin typeface="Cambria Math" panose="02040503050406030204" pitchFamily="18" charset="0"/>
                            <a:ea typeface="宋体" panose="02010600030101010101" pitchFamily="2" charset="-122"/>
                            <a:cs typeface="Times New Roman" panose="02020603050405020304" pitchFamily="18" charset="0"/>
                          </a:rPr>
                          <m:t>+</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𝐹𝑁</m:t>
                        </m:r>
                      </m:den>
                    </m:f>
                  </m:oMath>
                </a14:m>
                <a:r>
                  <a:rPr lang="en-US" altLang="zh-Hans-HK" sz="1800" dirty="0">
                    <a:effectLst/>
                    <a:latin typeface="Calibri" panose="020F0502020204030204" pitchFamily="34" charset="0"/>
                    <a:ea typeface="宋体" panose="02010600030101010101" pitchFamily="2" charset="-122"/>
                    <a:cs typeface="Times New Roman" panose="02020603050405020304" pitchFamily="18" charset="0"/>
                  </a:rPr>
                  <a:t>	                                                            </a:t>
                </a:r>
                <a:r>
                  <a:rPr lang="zh-CN" altLang="zh-Hans-HK" sz="1800" dirty="0">
                    <a:effectLst/>
                    <a:ea typeface="宋体" panose="02010600030101010101" pitchFamily="2" charset="-122"/>
                    <a:cs typeface="Times New Roman" panose="02020603050405020304" pitchFamily="18" charset="0"/>
                  </a:rPr>
                  <a:t>（</a:t>
                </a:r>
                <a:r>
                  <a:rPr lang="en-US" altLang="zh-Hans-HK" sz="1800" dirty="0">
                    <a:effectLst/>
                    <a:latin typeface="宋体" panose="02010600030101010101" pitchFamily="2" charset="-122"/>
                    <a:cs typeface="Times New Roman" panose="02020603050405020304" pitchFamily="18" charset="0"/>
                  </a:rPr>
                  <a:t>3-3</a:t>
                </a:r>
                <a:r>
                  <a:rPr lang="zh-CN" altLang="zh-Hans-HK" sz="1800" dirty="0">
                    <a:effectLst/>
                    <a:ea typeface="宋体" panose="02010600030101010101" pitchFamily="2" charset="-122"/>
                    <a:cs typeface="Times New Roman" panose="02020603050405020304" pitchFamily="18" charset="0"/>
                  </a:rPr>
                  <a:t>）</a:t>
                </a:r>
                <a:endParaRPr lang="en-US" altLang="zh-CN" sz="1800" dirty="0">
                  <a:effectLst/>
                  <a:ea typeface="宋体" panose="02010600030101010101" pitchFamily="2" charset="-122"/>
                  <a:cs typeface="Times New Roman" panose="02020603050405020304" pitchFamily="18" charset="0"/>
                </a:endParaRPr>
              </a:p>
              <a:p>
                <a:pPr algn="r">
                  <a:lnSpc>
                    <a:spcPct val="130000"/>
                  </a:lnSpc>
                </a:pPr>
                <a14:m>
                  <m:oMath xmlns:m="http://schemas.openxmlformats.org/officeDocument/2006/math">
                    <m:r>
                      <a:rPr lang="en-US" altLang="zh-Hans-HK" sz="1800" i="1" smtClean="0">
                        <a:effectLst/>
                        <a:latin typeface="Cambria Math" panose="02040503050406030204" pitchFamily="18" charset="0"/>
                        <a:ea typeface="宋体" panose="02010600030101010101" pitchFamily="2" charset="-122"/>
                        <a:cs typeface="Times New Roman" panose="02020603050405020304" pitchFamily="18" charset="0"/>
                      </a:rPr>
                      <m:t>𝐹</m:t>
                    </m:r>
                    <m:r>
                      <a:rPr lang="en-US" altLang="zh-Hans-HK" sz="1800">
                        <a:effectLst/>
                        <a:latin typeface="Cambria Math" panose="02040503050406030204" pitchFamily="18" charset="0"/>
                        <a:ea typeface="宋体" panose="02010600030101010101" pitchFamily="2" charset="-122"/>
                        <a:cs typeface="Times New Roman" panose="02020603050405020304" pitchFamily="18" charset="0"/>
                      </a:rPr>
                      <m:t>1=</m:t>
                    </m:r>
                    <m:f>
                      <m:fPr>
                        <m:ctrlPr>
                          <a:rPr lang="zh-Hans-HK" altLang="zh-Hans-HK" i="1">
                            <a:effectLst/>
                            <a:latin typeface="Cambria Math" panose="02040503050406030204" pitchFamily="18" charset="0"/>
                            <a:ea typeface="Cambria Math" panose="02040503050406030204" pitchFamily="18" charset="0"/>
                          </a:rPr>
                        </m:ctrlPr>
                      </m:fPr>
                      <m:num>
                        <m:r>
                          <a:rPr lang="en-US" altLang="zh-Hans-HK" sz="1800">
                            <a:effectLst/>
                            <a:latin typeface="Cambria Math" panose="02040503050406030204" pitchFamily="18" charset="0"/>
                            <a:ea typeface="宋体" panose="02010600030101010101" pitchFamily="2" charset="-122"/>
                            <a:cs typeface="Times New Roman" panose="02020603050405020304" pitchFamily="18" charset="0"/>
                          </a:rPr>
                          <m:t>2×</m:t>
                        </m:r>
                        <m:r>
                          <m:rPr>
                            <m:nor/>
                          </m:rPr>
                          <a:rPr lang="en-US" altLang="zh-Hans-HK" sz="1800">
                            <a:effectLst/>
                            <a:latin typeface="Calibri" panose="020F0502020204030204" pitchFamily="34" charset="0"/>
                            <a:ea typeface="宋体" panose="02010600030101010101" pitchFamily="2" charset="-122"/>
                            <a:cs typeface="Times New Roman" panose="02020603050405020304" pitchFamily="18" charset="0"/>
                          </a:rPr>
                          <m:t> </m:t>
                        </m:r>
                        <m:r>
                          <m:rPr>
                            <m:nor/>
                          </m:rPr>
                          <a:rPr lang="en-US" altLang="zh-Hans-HK" sz="1800">
                            <a:effectLst/>
                            <a:latin typeface="Calibri" panose="020F0502020204030204" pitchFamily="34" charset="0"/>
                            <a:ea typeface="宋体" panose="02010600030101010101" pitchFamily="2" charset="-122"/>
                            <a:cs typeface="Times New Roman" panose="02020603050405020304" pitchFamily="18" charset="0"/>
                          </a:rPr>
                          <m:t>Precision</m:t>
                        </m:r>
                        <m:r>
                          <m:rPr>
                            <m:nor/>
                          </m:rPr>
                          <a:rPr lang="en-US" altLang="zh-Hans-HK" sz="1800">
                            <a:effectLst/>
                            <a:latin typeface="Calibri" panose="020F0502020204030204" pitchFamily="34" charset="0"/>
                            <a:ea typeface="宋体" panose="02010600030101010101" pitchFamily="2" charset="-122"/>
                            <a:cs typeface="Times New Roman" panose="02020603050405020304" pitchFamily="18" charset="0"/>
                          </a:rPr>
                          <m:t> </m:t>
                        </m:r>
                        <m:r>
                          <a:rPr lang="en-US" altLang="zh-Hans-HK" sz="1800">
                            <a:effectLst/>
                            <a:latin typeface="Cambria Math" panose="02040503050406030204" pitchFamily="18" charset="0"/>
                            <a:ea typeface="宋体" panose="02010600030101010101" pitchFamily="2" charset="-122"/>
                            <a:cs typeface="Times New Roman" panose="02020603050405020304" pitchFamily="18" charset="0"/>
                          </a:rPr>
                          <m:t>×</m:t>
                        </m:r>
                        <m:r>
                          <m:rPr>
                            <m:nor/>
                          </m:rPr>
                          <a:rPr lang="en-US" altLang="zh-Hans-HK" sz="1800">
                            <a:effectLst/>
                            <a:latin typeface="Calibri" panose="020F0502020204030204" pitchFamily="34" charset="0"/>
                            <a:ea typeface="宋体" panose="02010600030101010101" pitchFamily="2" charset="-122"/>
                            <a:cs typeface="Times New Roman" panose="02020603050405020304" pitchFamily="18" charset="0"/>
                          </a:rPr>
                          <m:t> </m:t>
                        </m:r>
                        <m:r>
                          <m:rPr>
                            <m:nor/>
                          </m:rPr>
                          <a:rPr lang="en-US" altLang="zh-Hans-HK" sz="1800">
                            <a:effectLst/>
                            <a:latin typeface="Calibri" panose="020F0502020204030204" pitchFamily="34" charset="0"/>
                            <a:ea typeface="宋体" panose="02010600030101010101" pitchFamily="2" charset="-122"/>
                            <a:cs typeface="Times New Roman" panose="02020603050405020304" pitchFamily="18" charset="0"/>
                          </a:rPr>
                          <m:t>Recall</m:t>
                        </m:r>
                        <m:r>
                          <m:rPr>
                            <m:nor/>
                          </m:rPr>
                          <a:rPr lang="en-US" altLang="zh-Hans-HK" sz="1800">
                            <a:effectLst/>
                            <a:latin typeface="Calibri" panose="020F0502020204030204" pitchFamily="34" charset="0"/>
                            <a:ea typeface="宋体" panose="02010600030101010101" pitchFamily="2" charset="-122"/>
                            <a:cs typeface="Times New Roman" panose="02020603050405020304" pitchFamily="18" charset="0"/>
                          </a:rPr>
                          <m:t> </m:t>
                        </m:r>
                      </m:num>
                      <m:den>
                        <m:r>
                          <m:rPr>
                            <m:nor/>
                          </m:rPr>
                          <a:rPr lang="en-US" altLang="zh-Hans-HK" sz="1800">
                            <a:effectLst/>
                            <a:latin typeface="Calibri" panose="020F0502020204030204" pitchFamily="34" charset="0"/>
                            <a:ea typeface="宋体" panose="02010600030101010101" pitchFamily="2" charset="-122"/>
                            <a:cs typeface="Times New Roman" panose="02020603050405020304" pitchFamily="18" charset="0"/>
                          </a:rPr>
                          <m:t>Precision</m:t>
                        </m:r>
                        <m:r>
                          <m:rPr>
                            <m:nor/>
                          </m:rPr>
                          <a:rPr lang="en-US" altLang="zh-Hans-HK" sz="1800">
                            <a:effectLst/>
                            <a:latin typeface="Calibri" panose="020F0502020204030204" pitchFamily="34" charset="0"/>
                            <a:ea typeface="宋体" panose="02010600030101010101" pitchFamily="2" charset="-122"/>
                            <a:cs typeface="Times New Roman" panose="02020603050405020304" pitchFamily="18" charset="0"/>
                          </a:rPr>
                          <m:t> </m:t>
                        </m:r>
                        <m:r>
                          <a:rPr lang="en-US" altLang="zh-Hans-HK" sz="1800">
                            <a:effectLst/>
                            <a:latin typeface="Cambria Math" panose="02040503050406030204" pitchFamily="18" charset="0"/>
                            <a:ea typeface="宋体" panose="02010600030101010101" pitchFamily="2" charset="-122"/>
                            <a:cs typeface="Times New Roman" panose="02020603050405020304" pitchFamily="18" charset="0"/>
                          </a:rPr>
                          <m:t>+</m:t>
                        </m:r>
                        <m:r>
                          <m:rPr>
                            <m:nor/>
                          </m:rPr>
                          <a:rPr lang="en-US" altLang="zh-Hans-HK" sz="1800">
                            <a:effectLst/>
                            <a:latin typeface="Calibri" panose="020F0502020204030204" pitchFamily="34" charset="0"/>
                            <a:ea typeface="宋体" panose="02010600030101010101" pitchFamily="2" charset="-122"/>
                            <a:cs typeface="Times New Roman" panose="02020603050405020304" pitchFamily="18" charset="0"/>
                          </a:rPr>
                          <m:t> </m:t>
                        </m:r>
                        <m:r>
                          <m:rPr>
                            <m:nor/>
                          </m:rPr>
                          <a:rPr lang="en-US" altLang="zh-Hans-HK" sz="1800">
                            <a:effectLst/>
                            <a:latin typeface="Calibri" panose="020F0502020204030204" pitchFamily="34" charset="0"/>
                            <a:ea typeface="宋体" panose="02010600030101010101" pitchFamily="2" charset="-122"/>
                            <a:cs typeface="Times New Roman" panose="02020603050405020304" pitchFamily="18" charset="0"/>
                          </a:rPr>
                          <m:t>Recall</m:t>
                        </m:r>
                        <m:r>
                          <m:rPr>
                            <m:nor/>
                          </m:rPr>
                          <a:rPr lang="en-US" altLang="zh-Hans-HK" sz="1800">
                            <a:effectLst/>
                            <a:latin typeface="Calibri" panose="020F0502020204030204" pitchFamily="34" charset="0"/>
                            <a:ea typeface="宋体" panose="02010600030101010101" pitchFamily="2" charset="-122"/>
                            <a:cs typeface="Times New Roman" panose="02020603050405020304" pitchFamily="18" charset="0"/>
                          </a:rPr>
                          <m:t> </m:t>
                        </m:r>
                      </m:den>
                    </m:f>
                  </m:oMath>
                </a14:m>
                <a:r>
                  <a:rPr lang="en-US" altLang="zh-Hans-HK" sz="1800" dirty="0">
                    <a:effectLst/>
                    <a:latin typeface="Calibri" panose="020F0502020204030204" pitchFamily="34" charset="0"/>
                    <a:ea typeface="宋体" panose="02010600030101010101" pitchFamily="2" charset="-122"/>
                    <a:cs typeface="Times New Roman" panose="02020603050405020304" pitchFamily="18" charset="0"/>
                  </a:rPr>
                  <a:t>	                                                  </a:t>
                </a:r>
                <a:r>
                  <a:rPr lang="zh-CN" altLang="zh-Hans-HK" sz="1800" dirty="0">
                    <a:effectLst/>
                    <a:ea typeface="宋体" panose="02010600030101010101" pitchFamily="2" charset="-122"/>
                    <a:cs typeface="Times New Roman" panose="02020603050405020304" pitchFamily="18" charset="0"/>
                  </a:rPr>
                  <a:t>（</a:t>
                </a:r>
                <a:r>
                  <a:rPr lang="en-US" altLang="zh-Hans-HK" sz="1800" dirty="0">
                    <a:effectLst/>
                    <a:latin typeface="宋体" panose="02010600030101010101" pitchFamily="2" charset="-122"/>
                    <a:cs typeface="Times New Roman" panose="02020603050405020304" pitchFamily="18" charset="0"/>
                  </a:rPr>
                  <a:t>3-4</a:t>
                </a:r>
                <a:r>
                  <a:rPr lang="zh-CN" altLang="zh-Hans-HK" sz="1800" dirty="0">
                    <a:effectLst/>
                    <a:ea typeface="宋体" panose="02010600030101010101" pitchFamily="2" charset="-122"/>
                    <a:cs typeface="Times New Roman" panose="02020603050405020304" pitchFamily="18" charset="0"/>
                  </a:rPr>
                  <a:t>）</a:t>
                </a:r>
                <a:endParaRPr lang="en-US" altLang="zh-CN" sz="1800" dirty="0">
                  <a:effectLst/>
                  <a:ea typeface="宋体" panose="02010600030101010101" pitchFamily="2" charset="-122"/>
                  <a:cs typeface="Times New Roman" panose="02020603050405020304" pitchFamily="18" charset="0"/>
                </a:endParaRPr>
              </a:p>
              <a:p>
                <a:pPr algn="r">
                  <a:lnSpc>
                    <a:spcPct val="130000"/>
                  </a:lnSpc>
                </a:pPr>
                <a14:m>
                  <m:oMath xmlns:m="http://schemas.openxmlformats.org/officeDocument/2006/math">
                    <m:r>
                      <a:rPr lang="en-US" altLang="zh-Hans-HK" sz="1800" i="1" smtClean="0">
                        <a:effectLst/>
                        <a:latin typeface="Cambria Math" panose="02040503050406030204" pitchFamily="18" charset="0"/>
                        <a:ea typeface="宋体" panose="02010600030101010101" pitchFamily="2" charset="-122"/>
                        <a:cs typeface="Times New Roman" panose="02020603050405020304" pitchFamily="18" charset="0"/>
                      </a:rPr>
                      <m:t>𝐼𝑜𝑈</m:t>
                    </m:r>
                    <m:r>
                      <a:rPr lang="en-US" altLang="zh-Hans-HK" sz="1800" i="1" smtClean="0">
                        <a:effectLst/>
                        <a:latin typeface="Cambria Math" panose="02040503050406030204" pitchFamily="18" charset="0"/>
                        <a:ea typeface="宋体" panose="02010600030101010101" pitchFamily="2" charset="-122"/>
                        <a:cs typeface="Times New Roman" panose="02020603050405020304" pitchFamily="18" charset="0"/>
                      </a:rPr>
                      <m:t>=</m:t>
                    </m:r>
                    <m:f>
                      <m:fPr>
                        <m:ctrlPr>
                          <a:rPr lang="zh-Hans-HK" altLang="zh-Hans-HK" i="1">
                            <a:effectLst/>
                            <a:latin typeface="Cambria Math" panose="02040503050406030204" pitchFamily="18" charset="0"/>
                            <a:ea typeface="Cambria Math" panose="02040503050406030204" pitchFamily="18" charset="0"/>
                          </a:rPr>
                        </m:ctrlPr>
                      </m:fPr>
                      <m:num>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𝑇𝑃</m:t>
                        </m:r>
                      </m:num>
                      <m:den>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𝑇𝑃</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𝐹𝑃</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m:t>
                        </m:r>
                        <m:r>
                          <a:rPr lang="en-US" altLang="zh-Hans-HK" sz="1800" i="1">
                            <a:effectLst/>
                            <a:latin typeface="Cambria Math" panose="02040503050406030204" pitchFamily="18" charset="0"/>
                            <a:ea typeface="宋体" panose="02010600030101010101" pitchFamily="2" charset="-122"/>
                            <a:cs typeface="Times New Roman" panose="02020603050405020304" pitchFamily="18" charset="0"/>
                          </a:rPr>
                          <m:t>𝐹𝑁</m:t>
                        </m:r>
                      </m:den>
                    </m:f>
                  </m:oMath>
                </a14:m>
                <a:r>
                  <a:rPr lang="en-US" altLang="zh-Hans-HK" sz="1800" dirty="0">
                    <a:effectLst/>
                    <a:latin typeface="Calibri" panose="020F0502020204030204" pitchFamily="34" charset="0"/>
                    <a:ea typeface="宋体" panose="02010600030101010101" pitchFamily="2" charset="-122"/>
                    <a:cs typeface="Times New Roman" panose="02020603050405020304" pitchFamily="18" charset="0"/>
                  </a:rPr>
                  <a:t>                                                         	</a:t>
                </a:r>
                <a:r>
                  <a:rPr lang="zh-CN" altLang="zh-Hans-HK" sz="1800" dirty="0">
                    <a:effectLst/>
                    <a:ea typeface="宋体" panose="02010600030101010101" pitchFamily="2" charset="-122"/>
                    <a:cs typeface="Times New Roman" panose="02020603050405020304" pitchFamily="18" charset="0"/>
                  </a:rPr>
                  <a:t>（</a:t>
                </a:r>
                <a:r>
                  <a:rPr lang="en-US" altLang="zh-Hans-HK" sz="1800" dirty="0">
                    <a:effectLst/>
                    <a:latin typeface="宋体" panose="02010600030101010101" pitchFamily="2" charset="-122"/>
                    <a:cs typeface="Times New Roman" panose="02020603050405020304" pitchFamily="18" charset="0"/>
                  </a:rPr>
                  <a:t>3-5</a:t>
                </a:r>
                <a:r>
                  <a:rPr lang="zh-CN" altLang="zh-Hans-HK" sz="1800" dirty="0">
                    <a:effectLst/>
                    <a:ea typeface="宋体" panose="02010600030101010101" pitchFamily="2" charset="-122"/>
                    <a:cs typeface="Times New Roman" panose="02020603050405020304" pitchFamily="18" charset="0"/>
                  </a:rPr>
                  <a:t>）</a:t>
                </a:r>
                <a:endParaRPr lang="en-US" altLang="zh-CN" dirty="0">
                  <a:latin typeface="+mn-ea"/>
                  <a:cs typeface="阿里巴巴普惠体 L" panose="00020600040101010101" pitchFamily="18" charset="-122"/>
                  <a:sym typeface="阿里巴巴普惠体" panose="00020600040101010101" pitchFamily="18" charset="-122"/>
                </a:endParaRPr>
              </a:p>
            </p:txBody>
          </p:sp>
        </mc:Choice>
        <mc:Fallback xmlns="">
          <p:sp>
            <p:nvSpPr>
              <p:cNvPr id="15" name="文本框 14">
                <a:extLst>
                  <a:ext uri="{FF2B5EF4-FFF2-40B4-BE49-F238E27FC236}">
                    <a16:creationId xmlns:a16="http://schemas.microsoft.com/office/drawing/2014/main" id="{CDE3524E-E245-FA53-0460-72A2065405D5}"/>
                  </a:ext>
                </a:extLst>
              </p:cNvPr>
              <p:cNvSpPr txBox="1">
                <a:spLocks noRot="1" noChangeAspect="1" noMove="1" noResize="1" noEditPoints="1" noAdjustHandles="1" noChangeArrowheads="1" noChangeShapeType="1" noTextEdit="1"/>
              </p:cNvSpPr>
              <p:nvPr/>
            </p:nvSpPr>
            <p:spPr>
              <a:xfrm>
                <a:off x="266331" y="3000652"/>
                <a:ext cx="10724324" cy="2685415"/>
              </a:xfrm>
              <a:prstGeom prst="rect">
                <a:avLst/>
              </a:prstGeom>
              <a:blipFill>
                <a:blip r:embed="rId4"/>
                <a:stretch>
                  <a:fillRect r="-455"/>
                </a:stretch>
              </a:blipFill>
            </p:spPr>
            <p:txBody>
              <a:bodyPr/>
              <a:lstStyle/>
              <a:p>
                <a:r>
                  <a:rPr lang="zh-Hans-HK" altLang="en-US">
                    <a:noFill/>
                  </a:rPr>
                  <a:t> </a:t>
                </a:r>
              </a:p>
            </p:txBody>
          </p:sp>
        </mc:Fallback>
      </mc:AlternateContent>
      <p:sp>
        <p:nvSpPr>
          <p:cNvPr id="13" name="文本框 12">
            <a:extLst>
              <a:ext uri="{FF2B5EF4-FFF2-40B4-BE49-F238E27FC236}">
                <a16:creationId xmlns:a16="http://schemas.microsoft.com/office/drawing/2014/main" id="{9434FA27-0EDF-E3FD-FD47-E9C1D707D0DD}"/>
              </a:ext>
            </a:extLst>
          </p:cNvPr>
          <p:cNvSpPr txBox="1"/>
          <p:nvPr/>
        </p:nvSpPr>
        <p:spPr>
          <a:xfrm>
            <a:off x="934833" y="729337"/>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道路提取评价指标</a:t>
            </a:r>
            <a:endPar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p:txBody>
      </p:sp>
      <p:sp>
        <p:nvSpPr>
          <p:cNvPr id="14" name="文本框 13">
            <a:extLst>
              <a:ext uri="{FF2B5EF4-FFF2-40B4-BE49-F238E27FC236}">
                <a16:creationId xmlns:a16="http://schemas.microsoft.com/office/drawing/2014/main" id="{EA371364-A5A6-C46E-4C1F-D1780B5ACFD4}"/>
              </a:ext>
            </a:extLst>
          </p:cNvPr>
          <p:cNvSpPr txBox="1"/>
          <p:nvPr/>
        </p:nvSpPr>
        <p:spPr>
          <a:xfrm>
            <a:off x="934833" y="5686067"/>
            <a:ext cx="10322334" cy="860044"/>
          </a:xfrm>
          <a:prstGeom prst="rect">
            <a:avLst/>
          </a:prstGeom>
          <a:noFill/>
        </p:spPr>
        <p:txBody>
          <a:bodyPr wrap="square">
            <a:spAutoFit/>
          </a:bodyPr>
          <a:lstStyle/>
          <a:p>
            <a:pPr algn="ctr">
              <a:lnSpc>
                <a:spcPct val="130000"/>
              </a:lnSpc>
            </a:pP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道路提取评价指标是用来评价道路提取模型好坏的数字指标，是对道路提取结果进行定量分析的重要依据</a:t>
            </a:r>
          </a:p>
        </p:txBody>
      </p:sp>
      <p:graphicFrame>
        <p:nvGraphicFramePr>
          <p:cNvPr id="2" name="表格 2">
            <a:extLst>
              <a:ext uri="{FF2B5EF4-FFF2-40B4-BE49-F238E27FC236}">
                <a16:creationId xmlns:a16="http://schemas.microsoft.com/office/drawing/2014/main" id="{E3659E65-C13B-FE6D-115D-13B52878D660}"/>
              </a:ext>
            </a:extLst>
          </p:cNvPr>
          <p:cNvGraphicFramePr>
            <a:graphicFrameLocks noGrp="1"/>
          </p:cNvGraphicFramePr>
          <p:nvPr>
            <p:extLst>
              <p:ext uri="{D42A27DB-BD31-4B8C-83A1-F6EECF244321}">
                <p14:modId xmlns:p14="http://schemas.microsoft.com/office/powerpoint/2010/main" val="1220240957"/>
              </p:ext>
            </p:extLst>
          </p:nvPr>
        </p:nvGraphicFramePr>
        <p:xfrm>
          <a:off x="2757778" y="1130665"/>
          <a:ext cx="6676443" cy="1979640"/>
        </p:xfrm>
        <a:graphic>
          <a:graphicData uri="http://schemas.openxmlformats.org/drawingml/2006/table">
            <a:tbl>
              <a:tblPr firstRow="1" bandRow="1">
                <a:tableStyleId>{5C22544A-7EE6-4342-B048-85BDC9FD1C3A}</a:tableStyleId>
              </a:tblPr>
              <a:tblGrid>
                <a:gridCol w="2225481">
                  <a:extLst>
                    <a:ext uri="{9D8B030D-6E8A-4147-A177-3AD203B41FA5}">
                      <a16:colId xmlns:a16="http://schemas.microsoft.com/office/drawing/2014/main" val="1572779522"/>
                    </a:ext>
                  </a:extLst>
                </a:gridCol>
                <a:gridCol w="2225481">
                  <a:extLst>
                    <a:ext uri="{9D8B030D-6E8A-4147-A177-3AD203B41FA5}">
                      <a16:colId xmlns:a16="http://schemas.microsoft.com/office/drawing/2014/main" val="2286384074"/>
                    </a:ext>
                  </a:extLst>
                </a:gridCol>
                <a:gridCol w="2225481">
                  <a:extLst>
                    <a:ext uri="{9D8B030D-6E8A-4147-A177-3AD203B41FA5}">
                      <a16:colId xmlns:a16="http://schemas.microsoft.com/office/drawing/2014/main" val="1650045207"/>
                    </a:ext>
                  </a:extLst>
                </a:gridCol>
              </a:tblGrid>
              <a:tr h="494910">
                <a:tc rowSpan="2">
                  <a:txBody>
                    <a:bodyPr/>
                    <a:lstStyle/>
                    <a:p>
                      <a:pPr algn="ctr"/>
                      <a:r>
                        <a:rPr lang="zh-CN" altLang="en-US" dirty="0"/>
                        <a:t>真实类别</a:t>
                      </a:r>
                      <a:endParaRPr lang="zh-Hans-HK" altLang="en-US" dirty="0"/>
                    </a:p>
                  </a:txBody>
                  <a:tcPr anchor="ctr"/>
                </a:tc>
                <a:tc gridSpan="2">
                  <a:txBody>
                    <a:bodyPr/>
                    <a:lstStyle/>
                    <a:p>
                      <a:pPr algn="ctr"/>
                      <a:r>
                        <a:rPr lang="zh-CN" altLang="en-US" dirty="0"/>
                        <a:t>预测结果</a:t>
                      </a:r>
                      <a:endParaRPr lang="zh-Hans-HK" altLang="en-US" dirty="0"/>
                    </a:p>
                  </a:txBody>
                  <a:tcPr anchor="ctr"/>
                </a:tc>
                <a:tc hMerge="1">
                  <a:txBody>
                    <a:bodyPr/>
                    <a:lstStyle/>
                    <a:p>
                      <a:pPr algn="ctr"/>
                      <a:endParaRPr lang="zh-Hans-HK" altLang="en-US" dirty="0"/>
                    </a:p>
                  </a:txBody>
                  <a:tcPr/>
                </a:tc>
                <a:extLst>
                  <a:ext uri="{0D108BD9-81ED-4DB2-BD59-A6C34878D82A}">
                    <a16:rowId xmlns:a16="http://schemas.microsoft.com/office/drawing/2014/main" val="1114740896"/>
                  </a:ext>
                </a:extLst>
              </a:tr>
              <a:tr h="494910">
                <a:tc vMerge="1">
                  <a:txBody>
                    <a:bodyPr/>
                    <a:lstStyle/>
                    <a:p>
                      <a:endParaRPr lang="zh-Hans-HK" altLang="en-US" dirty="0"/>
                    </a:p>
                  </a:txBody>
                  <a:tcPr/>
                </a:tc>
                <a:tc>
                  <a:txBody>
                    <a:bodyPr/>
                    <a:lstStyle/>
                    <a:p>
                      <a:pPr algn="ctr"/>
                      <a:r>
                        <a:rPr lang="zh-CN" altLang="en-US" dirty="0">
                          <a:latin typeface="+mj-ea"/>
                          <a:ea typeface="+mj-ea"/>
                        </a:rPr>
                        <a:t>道路</a:t>
                      </a:r>
                      <a:endParaRPr lang="zh-Hans-HK" altLang="en-US" dirty="0">
                        <a:latin typeface="+mj-ea"/>
                        <a:ea typeface="+mj-ea"/>
                      </a:endParaRPr>
                    </a:p>
                  </a:txBody>
                  <a:tcPr anchor="ctr"/>
                </a:tc>
                <a:tc>
                  <a:txBody>
                    <a:bodyPr/>
                    <a:lstStyle/>
                    <a:p>
                      <a:pPr algn="ctr"/>
                      <a:r>
                        <a:rPr lang="zh-CN" altLang="en-US" dirty="0">
                          <a:latin typeface="+mj-ea"/>
                          <a:ea typeface="+mj-ea"/>
                        </a:rPr>
                        <a:t>非道路</a:t>
                      </a:r>
                      <a:endParaRPr lang="zh-Hans-HK" altLang="en-US" dirty="0">
                        <a:latin typeface="+mj-ea"/>
                        <a:ea typeface="+mj-ea"/>
                      </a:endParaRPr>
                    </a:p>
                  </a:txBody>
                  <a:tcPr anchor="ctr"/>
                </a:tc>
                <a:extLst>
                  <a:ext uri="{0D108BD9-81ED-4DB2-BD59-A6C34878D82A}">
                    <a16:rowId xmlns:a16="http://schemas.microsoft.com/office/drawing/2014/main" val="3574655490"/>
                  </a:ext>
                </a:extLst>
              </a:tr>
              <a:tr h="494910">
                <a:tc>
                  <a:txBody>
                    <a:bodyPr/>
                    <a:lstStyle/>
                    <a:p>
                      <a:pPr algn="ctr"/>
                      <a:r>
                        <a:rPr lang="zh-CN" altLang="en-US" dirty="0">
                          <a:latin typeface="+mj-ea"/>
                          <a:ea typeface="+mj-ea"/>
                        </a:rPr>
                        <a:t>道路</a:t>
                      </a:r>
                      <a:endParaRPr lang="zh-Hans-HK" altLang="en-US" dirty="0">
                        <a:latin typeface="+mj-ea"/>
                        <a:ea typeface="+mj-ea"/>
                      </a:endParaRPr>
                    </a:p>
                  </a:txBody>
                  <a:tcPr anchor="ctr"/>
                </a:tc>
                <a:tc>
                  <a:txBody>
                    <a:bodyPr/>
                    <a:lstStyle/>
                    <a:p>
                      <a:pPr algn="ctr"/>
                      <a:r>
                        <a:rPr lang="en-US" altLang="zh-Hans-HK" dirty="0"/>
                        <a:t>TP</a:t>
                      </a:r>
                      <a:endParaRPr lang="zh-Hans-HK" altLang="en-US" dirty="0"/>
                    </a:p>
                  </a:txBody>
                  <a:tcPr anchor="ctr"/>
                </a:tc>
                <a:tc>
                  <a:txBody>
                    <a:bodyPr/>
                    <a:lstStyle/>
                    <a:p>
                      <a:pPr algn="ctr"/>
                      <a:r>
                        <a:rPr lang="en-US" altLang="zh-Hans-HK" dirty="0"/>
                        <a:t>FN</a:t>
                      </a:r>
                      <a:endParaRPr lang="zh-Hans-HK" altLang="en-US" dirty="0"/>
                    </a:p>
                  </a:txBody>
                  <a:tcPr anchor="ctr"/>
                </a:tc>
                <a:extLst>
                  <a:ext uri="{0D108BD9-81ED-4DB2-BD59-A6C34878D82A}">
                    <a16:rowId xmlns:a16="http://schemas.microsoft.com/office/drawing/2014/main" val="1844603250"/>
                  </a:ext>
                </a:extLst>
              </a:tr>
              <a:tr h="494910">
                <a:tc>
                  <a:txBody>
                    <a:bodyPr/>
                    <a:lstStyle/>
                    <a:p>
                      <a:pPr algn="ctr"/>
                      <a:r>
                        <a:rPr lang="zh-CN" altLang="en-US" dirty="0">
                          <a:latin typeface="+mj-ea"/>
                          <a:ea typeface="+mj-ea"/>
                        </a:rPr>
                        <a:t>非道路</a:t>
                      </a:r>
                      <a:endParaRPr lang="zh-Hans-HK" altLang="en-US" dirty="0">
                        <a:latin typeface="+mj-ea"/>
                        <a:ea typeface="+mj-ea"/>
                      </a:endParaRPr>
                    </a:p>
                  </a:txBody>
                  <a:tcPr anchor="ctr"/>
                </a:tc>
                <a:tc>
                  <a:txBody>
                    <a:bodyPr/>
                    <a:lstStyle/>
                    <a:p>
                      <a:pPr algn="ctr"/>
                      <a:r>
                        <a:rPr lang="en-US" altLang="zh-Hans-HK" dirty="0"/>
                        <a:t>FP</a:t>
                      </a:r>
                      <a:endParaRPr lang="zh-Hans-HK" altLang="en-US" dirty="0"/>
                    </a:p>
                  </a:txBody>
                  <a:tcPr anchor="ctr"/>
                </a:tc>
                <a:tc>
                  <a:txBody>
                    <a:bodyPr/>
                    <a:lstStyle/>
                    <a:p>
                      <a:pPr algn="ctr"/>
                      <a:r>
                        <a:rPr lang="en-US" altLang="zh-Hans-HK" dirty="0"/>
                        <a:t>TN</a:t>
                      </a:r>
                      <a:endParaRPr lang="zh-Hans-HK" altLang="en-US" dirty="0"/>
                    </a:p>
                  </a:txBody>
                  <a:tcPr anchor="ctr"/>
                </a:tc>
                <a:extLst>
                  <a:ext uri="{0D108BD9-81ED-4DB2-BD59-A6C34878D82A}">
                    <a16:rowId xmlns:a16="http://schemas.microsoft.com/office/drawing/2014/main" val="1548744343"/>
                  </a:ext>
                </a:extLst>
              </a:tr>
            </a:tbl>
          </a:graphicData>
        </a:graphic>
      </p:graphicFrame>
    </p:spTree>
    <p:extLst>
      <p:ext uri="{BB962C8B-B14F-4D97-AF65-F5344CB8AC3E}">
        <p14:creationId xmlns:p14="http://schemas.microsoft.com/office/powerpoint/2010/main" val="37634264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6" name="组合 125"/>
          <p:cNvGrpSpPr/>
          <p:nvPr/>
        </p:nvGrpSpPr>
        <p:grpSpPr>
          <a:xfrm>
            <a:off x="2919564" y="398506"/>
            <a:ext cx="8318720" cy="5605982"/>
            <a:chOff x="2919564" y="271506"/>
            <a:chExt cx="8318720" cy="5605982"/>
          </a:xfrm>
        </p:grpSpPr>
        <p:grpSp>
          <p:nvGrpSpPr>
            <p:cNvPr id="48" name="组合 47"/>
            <p:cNvGrpSpPr/>
            <p:nvPr/>
          </p:nvGrpSpPr>
          <p:grpSpPr>
            <a:xfrm>
              <a:off x="2919564" y="1348532"/>
              <a:ext cx="2620830" cy="2137821"/>
              <a:chOff x="1501993" y="1810202"/>
              <a:chExt cx="2620830" cy="2137821"/>
            </a:xfrm>
          </p:grpSpPr>
          <p:pic>
            <p:nvPicPr>
              <p:cNvPr id="2" name="图片 1"/>
              <p:cNvPicPr/>
              <p:nvPr/>
            </p:nvPicPr>
            <p:blipFill>
              <a:blip r:embed="rId2"/>
              <a:stretch>
                <a:fillRect/>
              </a:stretch>
            </p:blipFill>
            <p:spPr>
              <a:xfrm>
                <a:off x="1614908" y="1810202"/>
                <a:ext cx="1327253" cy="1873769"/>
              </a:xfrm>
              <a:prstGeom prst="rect">
                <a:avLst/>
              </a:prstGeom>
            </p:spPr>
          </p:pic>
          <p:sp>
            <p:nvSpPr>
              <p:cNvPr id="20" name="矩形 19"/>
              <p:cNvSpPr/>
              <p:nvPr/>
            </p:nvSpPr>
            <p:spPr>
              <a:xfrm>
                <a:off x="1501993" y="3169409"/>
                <a:ext cx="2620830" cy="368935"/>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gradFill>
                      <a:gsLst>
                        <a:gs pos="100000">
                          <a:schemeClr val="accent2">
                            <a:lumMod val="50000"/>
                          </a:schemeClr>
                        </a:gs>
                        <a:gs pos="0">
                          <a:schemeClr val="accent2">
                            <a:lumMod val="75000"/>
                          </a:schemeClr>
                        </a:gs>
                      </a:gsLst>
                      <a:lin ang="5400000" scaled="1"/>
                    </a:gradFill>
                    <a:effectLst/>
                    <a:uLnTx/>
                    <a:uFillTx/>
                    <a:latin typeface="+mj-ea"/>
                    <a:ea typeface="+mj-ea"/>
                    <a:cs typeface="阿里巴巴普惠体 Medium" panose="00020600040101010101" pitchFamily="18" charset="-122"/>
                  </a:rPr>
                  <a:t>研究背景和意义</a:t>
                </a:r>
              </a:p>
            </p:txBody>
          </p:sp>
          <p:sp>
            <p:nvSpPr>
              <p:cNvPr id="21" name="文本框 20"/>
              <p:cNvSpPr txBox="1"/>
              <p:nvPr/>
            </p:nvSpPr>
            <p:spPr>
              <a:xfrm>
                <a:off x="1757898" y="3564072"/>
                <a:ext cx="2115185" cy="383951"/>
              </a:xfrm>
              <a:prstGeom prst="rect">
                <a:avLst/>
              </a:prstGeom>
              <a:noFill/>
            </p:spPr>
            <p:txBody>
              <a:bodyPr wrap="square" lIns="0" tIns="0" rIns="0" bIns="0">
                <a:spAutoFit/>
              </a:bodyPr>
              <a:lstStyle/>
              <a:p>
                <a:pPr marL="0" marR="0" lvl="0" indent="0" algn="dist" defTabSz="914400" rtl="0" eaLnBrk="1" fontAlgn="auto" latinLnBrk="0" hangingPunct="1">
                  <a:lnSpc>
                    <a:spcPct val="130000"/>
                  </a:lnSpc>
                  <a:spcBef>
                    <a:spcPts val="0"/>
                  </a:spcBef>
                  <a:spcAft>
                    <a:spcPts val="0"/>
                  </a:spcAft>
                  <a:buClrTx/>
                  <a:buSzTx/>
                  <a:buFontTx/>
                  <a:buNone/>
                  <a:defRPr/>
                </a:pPr>
                <a:r>
                  <a:rPr kumimoji="0" lang="en-US" altLang="zh-CN" sz="1000" b="0" i="0" u="none" strike="noStrike" kern="1200" cap="none" spc="0" normalizeH="0" baseline="0" noProof="0" dirty="0">
                    <a:ln>
                      <a:noFill/>
                    </a:ln>
                    <a:solidFill>
                      <a:prstClr val="black"/>
                    </a:solidFill>
                    <a:effectLst/>
                    <a:uLnTx/>
                    <a:uFillTx/>
                    <a:latin typeface="+mj-lt"/>
                    <a:ea typeface="OPPOSans L" panose="00020600040101010101" pitchFamily="18" charset="-122"/>
                    <a:cs typeface="DIN" charset="0"/>
                    <a:sym typeface="OPPOSans M" panose="00020600040101010101" pitchFamily="18" charset="-122"/>
                  </a:rPr>
                  <a:t>RESEARCH </a:t>
                </a:r>
                <a:r>
                  <a:rPr kumimoji="0" lang="en-US" altLang="zh-CN" sz="1000" i="0" u="none" strike="noStrike" kern="1200" cap="none" spc="0" normalizeH="0" baseline="0" noProof="0" dirty="0">
                    <a:ln>
                      <a:noFill/>
                    </a:ln>
                    <a:solidFill>
                      <a:prstClr val="black"/>
                    </a:solidFill>
                    <a:effectLst/>
                    <a:uLnTx/>
                    <a:uFillTx/>
                    <a:latin typeface="+mj-lt"/>
                    <a:ea typeface="思源宋体 CN Heavy" panose="02020900000000000000" pitchFamily="18" charset="-122"/>
                    <a:cs typeface="DIN" charset="0"/>
                    <a:sym typeface="OPPOSans M" panose="00020600040101010101" pitchFamily="18" charset="-122"/>
                  </a:rPr>
                  <a:t>BACKGROUND</a:t>
                </a:r>
                <a:r>
                  <a:rPr kumimoji="0" lang="en-US" altLang="zh-CN" sz="1000" b="1" i="0" u="none" strike="noStrike" kern="1200" cap="none" spc="0" normalizeH="0" baseline="0" noProof="0" dirty="0">
                    <a:ln>
                      <a:noFill/>
                    </a:ln>
                    <a:solidFill>
                      <a:prstClr val="black"/>
                    </a:solidFill>
                    <a:effectLst/>
                    <a:uLnTx/>
                    <a:uFillTx/>
                    <a:latin typeface="+mj-lt"/>
                    <a:ea typeface="思源宋体 CN Heavy" panose="02020900000000000000" pitchFamily="18" charset="-122"/>
                    <a:cs typeface="DIN" charset="0"/>
                    <a:sym typeface="OPPOSans M" panose="00020600040101010101" pitchFamily="18" charset="-122"/>
                  </a:rPr>
                  <a:t> </a:t>
                </a:r>
                <a:endParaRPr kumimoji="0" lang="en-US" altLang="zh-CN" sz="1000" b="0" i="0" u="none" strike="noStrike" kern="1200" cap="none" spc="0" normalizeH="0" baseline="0" noProof="0" dirty="0">
                  <a:ln>
                    <a:noFill/>
                  </a:ln>
                  <a:solidFill>
                    <a:prstClr val="black"/>
                  </a:solidFill>
                  <a:effectLst/>
                  <a:uLnTx/>
                  <a:uFillTx/>
                  <a:latin typeface="+mj-lt"/>
                  <a:ea typeface="思源宋体 CN Heavy" panose="02020900000000000000" pitchFamily="18" charset="-122"/>
                  <a:cs typeface="DIN" charset="0"/>
                  <a:sym typeface="OPPOSans M" panose="00020600040101010101" pitchFamily="18" charset="-122"/>
                </a:endParaRPr>
              </a:p>
              <a:p>
                <a:pPr marL="0" marR="0" lvl="0" indent="0" algn="dist" defTabSz="914400" rtl="0" eaLnBrk="1" fontAlgn="auto" latinLnBrk="0" hangingPunct="1">
                  <a:lnSpc>
                    <a:spcPct val="130000"/>
                  </a:lnSpc>
                  <a:spcBef>
                    <a:spcPts val="0"/>
                  </a:spcBef>
                  <a:spcAft>
                    <a:spcPts val="0"/>
                  </a:spcAft>
                  <a:buClrTx/>
                  <a:buSzTx/>
                  <a:buFontTx/>
                  <a:buNone/>
                  <a:defRPr/>
                </a:pPr>
                <a:r>
                  <a:rPr kumimoji="0" lang="en-US" altLang="zh-CN" sz="1000" b="0" i="0" u="none" strike="noStrike" kern="1200" cap="none" spc="0" normalizeH="0" baseline="0" noProof="0" dirty="0">
                    <a:ln>
                      <a:noFill/>
                    </a:ln>
                    <a:solidFill>
                      <a:prstClr val="black"/>
                    </a:solidFill>
                    <a:effectLst/>
                    <a:uLnTx/>
                    <a:uFillTx/>
                    <a:latin typeface="+mj-lt"/>
                    <a:ea typeface="思源宋体 CN Heavy" panose="02020900000000000000" pitchFamily="18" charset="-122"/>
                    <a:cs typeface="DIN" charset="0"/>
                    <a:sym typeface="OPPOSans M" panose="00020600040101010101" pitchFamily="18" charset="-122"/>
                  </a:rPr>
                  <a:t>AND SIGNIFICANCE</a:t>
                </a:r>
              </a:p>
            </p:txBody>
          </p:sp>
        </p:grpSp>
        <p:grpSp>
          <p:nvGrpSpPr>
            <p:cNvPr id="45" name="组合 44"/>
            <p:cNvGrpSpPr/>
            <p:nvPr/>
          </p:nvGrpSpPr>
          <p:grpSpPr>
            <a:xfrm>
              <a:off x="5753462" y="803117"/>
              <a:ext cx="2620830" cy="1940257"/>
              <a:chOff x="4640155" y="1028700"/>
              <a:chExt cx="2620830" cy="1940257"/>
            </a:xfrm>
          </p:grpSpPr>
          <p:pic>
            <p:nvPicPr>
              <p:cNvPr id="3" name="图片 2"/>
              <p:cNvPicPr/>
              <p:nvPr/>
            </p:nvPicPr>
            <p:blipFill>
              <a:blip r:embed="rId3"/>
              <a:stretch>
                <a:fillRect/>
              </a:stretch>
            </p:blipFill>
            <p:spPr>
              <a:xfrm>
                <a:off x="4768747" y="1028700"/>
                <a:ext cx="1327253" cy="1873769"/>
              </a:xfrm>
              <a:prstGeom prst="rect">
                <a:avLst/>
              </a:prstGeom>
            </p:spPr>
          </p:pic>
          <p:sp>
            <p:nvSpPr>
              <p:cNvPr id="24" name="矩形 23"/>
              <p:cNvSpPr/>
              <p:nvPr/>
            </p:nvSpPr>
            <p:spPr>
              <a:xfrm>
                <a:off x="4640155" y="2390573"/>
                <a:ext cx="2620830" cy="368935"/>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gradFill>
                      <a:gsLst>
                        <a:gs pos="100000">
                          <a:schemeClr val="accent1">
                            <a:lumMod val="75000"/>
                          </a:schemeClr>
                        </a:gs>
                        <a:gs pos="0">
                          <a:schemeClr val="accent5">
                            <a:lumMod val="75000"/>
                          </a:schemeClr>
                        </a:gs>
                      </a:gsLst>
                      <a:lin ang="5400000" scaled="1"/>
                    </a:gradFill>
                    <a:effectLst/>
                    <a:uLnTx/>
                    <a:uFillTx/>
                    <a:latin typeface="+mj-ea"/>
                    <a:ea typeface="+mj-ea"/>
                    <a:cs typeface="阿里巴巴普惠体 Medium" panose="00020600040101010101" pitchFamily="18" charset="-122"/>
                  </a:rPr>
                  <a:t>研究思路与方法</a:t>
                </a:r>
              </a:p>
            </p:txBody>
          </p:sp>
          <p:sp>
            <p:nvSpPr>
              <p:cNvPr id="25" name="文本框 24"/>
              <p:cNvSpPr txBox="1"/>
              <p:nvPr/>
            </p:nvSpPr>
            <p:spPr>
              <a:xfrm>
                <a:off x="4896060" y="2790190"/>
                <a:ext cx="2115185" cy="178767"/>
              </a:xfrm>
              <a:prstGeom prst="rect">
                <a:avLst/>
              </a:prstGeom>
              <a:noFill/>
            </p:spPr>
            <p:txBody>
              <a:bodyPr wrap="square" lIns="0" tIns="0" rIns="0" bIns="0">
                <a:spAutoFit/>
              </a:bodyPr>
              <a:lstStyle>
                <a:defPPr>
                  <a:defRPr lang="zh-CN"/>
                </a:defPPr>
                <a:lvl1pPr marR="0" lvl="0" indent="0" algn="dist" fontAlgn="auto">
                  <a:lnSpc>
                    <a:spcPct val="130000"/>
                  </a:lnSpc>
                  <a:spcBef>
                    <a:spcPts val="0"/>
                  </a:spcBef>
                  <a:spcAft>
                    <a:spcPts val="0"/>
                  </a:spcAft>
                  <a:buClrTx/>
                  <a:buSzTx/>
                  <a:buFontTx/>
                  <a:buNone/>
                  <a:defRPr kumimoji="0" sz="1000" b="0" i="0" u="none" strike="noStrike" cap="none" spc="0" normalizeH="0" baseline="0">
                    <a:ln>
                      <a:noFill/>
                    </a:ln>
                    <a:solidFill>
                      <a:prstClr val="black"/>
                    </a:solidFill>
                    <a:effectLst/>
                    <a:uLnTx/>
                    <a:uFillTx/>
                    <a:latin typeface="+mj-lt"/>
                    <a:ea typeface="OPPOSans L" panose="00020600040101010101" pitchFamily="18" charset="-122"/>
                    <a:cs typeface="DIN" charset="0"/>
                  </a:defRPr>
                </a:lvl1pPr>
              </a:lstStyle>
              <a:p>
                <a:r>
                  <a:rPr lang="en-US" altLang="zh-CN" dirty="0">
                    <a:sym typeface="OPPOSans M" panose="00020600040101010101" pitchFamily="18" charset="-122"/>
                  </a:rPr>
                  <a:t>RESEARCH IDEAS AND METHODS </a:t>
                </a:r>
              </a:p>
            </p:txBody>
          </p:sp>
        </p:grpSp>
        <p:grpSp>
          <p:nvGrpSpPr>
            <p:cNvPr id="44" name="组合 43"/>
            <p:cNvGrpSpPr/>
            <p:nvPr/>
          </p:nvGrpSpPr>
          <p:grpSpPr>
            <a:xfrm>
              <a:off x="8617454" y="271506"/>
              <a:ext cx="2620830" cy="2095197"/>
              <a:chOff x="7824355" y="464926"/>
              <a:chExt cx="2620830" cy="2095197"/>
            </a:xfrm>
          </p:grpSpPr>
          <p:pic>
            <p:nvPicPr>
              <p:cNvPr id="4" name="图片 3"/>
              <p:cNvPicPr/>
              <p:nvPr/>
            </p:nvPicPr>
            <p:blipFill>
              <a:blip r:embed="rId4"/>
              <a:stretch>
                <a:fillRect/>
              </a:stretch>
            </p:blipFill>
            <p:spPr>
              <a:xfrm>
                <a:off x="7942734" y="464926"/>
                <a:ext cx="1327253" cy="1873769"/>
              </a:xfrm>
              <a:prstGeom prst="rect">
                <a:avLst/>
              </a:prstGeom>
            </p:spPr>
          </p:pic>
          <p:sp>
            <p:nvSpPr>
              <p:cNvPr id="27" name="矩形 26"/>
              <p:cNvSpPr/>
              <p:nvPr/>
            </p:nvSpPr>
            <p:spPr>
              <a:xfrm>
                <a:off x="7824355" y="1978131"/>
                <a:ext cx="2620830" cy="368935"/>
              </a:xfrm>
              <a:prstGeom prst="rect">
                <a:avLst/>
              </a:prstGeom>
            </p:spPr>
            <p:txBody>
              <a:bodyPr wrap="square" lIns="0" tIns="0" rIns="0" bIns="0">
                <a:spAutoFit/>
              </a:bodyPr>
              <a:lstStyle/>
              <a:p>
                <a:pPr algn="ctr">
                  <a:defRPr/>
                </a:pPr>
                <a:r>
                  <a:rPr lang="zh-CN" altLang="en-US" sz="2400" b="1" dirty="0">
                    <a:gradFill>
                      <a:gsLst>
                        <a:gs pos="100000">
                          <a:schemeClr val="accent2">
                            <a:lumMod val="50000"/>
                          </a:schemeClr>
                        </a:gs>
                        <a:gs pos="0">
                          <a:schemeClr val="accent2">
                            <a:lumMod val="75000"/>
                          </a:schemeClr>
                        </a:gs>
                      </a:gsLst>
                      <a:lin ang="5400000" scaled="1"/>
                    </a:gradFill>
                    <a:latin typeface="+mj-ea"/>
                    <a:ea typeface="+mj-ea"/>
                    <a:cs typeface="阿里巴巴普惠体 Medium" panose="00020600040101010101" pitchFamily="18" charset="-122"/>
                  </a:rPr>
                  <a:t>研究过程</a:t>
                </a:r>
              </a:p>
            </p:txBody>
          </p:sp>
          <p:sp>
            <p:nvSpPr>
              <p:cNvPr id="28" name="文本框 27"/>
              <p:cNvSpPr txBox="1"/>
              <p:nvPr/>
            </p:nvSpPr>
            <p:spPr>
              <a:xfrm>
                <a:off x="8080260" y="2381356"/>
                <a:ext cx="2115820" cy="178767"/>
              </a:xfrm>
              <a:prstGeom prst="rect">
                <a:avLst/>
              </a:prstGeom>
              <a:noFill/>
            </p:spPr>
            <p:txBody>
              <a:bodyPr wrap="square" lIns="0" tIns="0" rIns="0" bIns="0">
                <a:spAutoFit/>
              </a:bodyPr>
              <a:lstStyle>
                <a:defPPr>
                  <a:defRPr lang="zh-CN"/>
                </a:defPPr>
                <a:lvl1pPr marR="0" lvl="0" indent="0" algn="dist" fontAlgn="auto">
                  <a:lnSpc>
                    <a:spcPct val="130000"/>
                  </a:lnSpc>
                  <a:spcBef>
                    <a:spcPts val="0"/>
                  </a:spcBef>
                  <a:spcAft>
                    <a:spcPts val="0"/>
                  </a:spcAft>
                  <a:buClrTx/>
                  <a:buSzTx/>
                  <a:buFontTx/>
                  <a:buNone/>
                  <a:defRPr kumimoji="0" sz="1000" b="0" i="0" u="none" strike="noStrike" cap="none" spc="0" normalizeH="0" baseline="0">
                    <a:ln>
                      <a:noFill/>
                    </a:ln>
                    <a:solidFill>
                      <a:prstClr val="black"/>
                    </a:solidFill>
                    <a:effectLst/>
                    <a:uLnTx/>
                    <a:uFillTx/>
                    <a:latin typeface="+mj-lt"/>
                    <a:ea typeface="OPPOSans L" panose="00020600040101010101" pitchFamily="18" charset="-122"/>
                    <a:cs typeface="DIN" charset="0"/>
                  </a:defRPr>
                </a:lvl1pPr>
              </a:lstStyle>
              <a:p>
                <a:r>
                  <a:rPr lang="en-US" altLang="zh-CN" dirty="0">
                    <a:sym typeface="OPPOSans M" panose="00020600040101010101" pitchFamily="18" charset="-122"/>
                  </a:rPr>
                  <a:t>RESEARCH PROCESS</a:t>
                </a:r>
              </a:p>
            </p:txBody>
          </p:sp>
        </p:grpSp>
        <p:grpSp>
          <p:nvGrpSpPr>
            <p:cNvPr id="47" name="组合 46"/>
            <p:cNvGrpSpPr/>
            <p:nvPr/>
          </p:nvGrpSpPr>
          <p:grpSpPr>
            <a:xfrm>
              <a:off x="2919564" y="3923847"/>
              <a:ext cx="2620830" cy="1953641"/>
              <a:chOff x="2886308" y="4074756"/>
              <a:chExt cx="2620830" cy="1953641"/>
            </a:xfrm>
          </p:grpSpPr>
          <p:pic>
            <p:nvPicPr>
              <p:cNvPr id="11" name="图片 10"/>
              <p:cNvPicPr/>
              <p:nvPr/>
            </p:nvPicPr>
            <p:blipFill>
              <a:blip r:embed="rId5"/>
              <a:stretch>
                <a:fillRect/>
              </a:stretch>
            </p:blipFill>
            <p:spPr>
              <a:xfrm>
                <a:off x="3007814" y="4074756"/>
                <a:ext cx="1327253" cy="1873769"/>
              </a:xfrm>
              <a:prstGeom prst="rect">
                <a:avLst/>
              </a:prstGeom>
            </p:spPr>
          </p:pic>
          <p:sp>
            <p:nvSpPr>
              <p:cNvPr id="30" name="矩形 29"/>
              <p:cNvSpPr/>
              <p:nvPr/>
            </p:nvSpPr>
            <p:spPr>
              <a:xfrm>
                <a:off x="2886308" y="5446971"/>
                <a:ext cx="2620830" cy="368935"/>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gradFill>
                      <a:gsLst>
                        <a:gs pos="100000">
                          <a:schemeClr val="accent1">
                            <a:lumMod val="75000"/>
                          </a:schemeClr>
                        </a:gs>
                        <a:gs pos="0">
                          <a:schemeClr val="accent5">
                            <a:lumMod val="75000"/>
                          </a:schemeClr>
                        </a:gs>
                      </a:gsLst>
                      <a:lin ang="5400000" scaled="1"/>
                    </a:gradFill>
                    <a:effectLst/>
                    <a:uLnTx/>
                    <a:uFillTx/>
                    <a:latin typeface="+mj-ea"/>
                    <a:ea typeface="+mj-ea"/>
                    <a:cs typeface="阿里巴巴普惠体 Medium" panose="00020600040101010101" pitchFamily="18" charset="-122"/>
                  </a:rPr>
                  <a:t>主要工作体现</a:t>
                </a:r>
              </a:p>
            </p:txBody>
          </p:sp>
          <p:sp>
            <p:nvSpPr>
              <p:cNvPr id="31" name="文本框 30"/>
              <p:cNvSpPr txBox="1"/>
              <p:nvPr/>
            </p:nvSpPr>
            <p:spPr>
              <a:xfrm>
                <a:off x="3142213" y="5844501"/>
                <a:ext cx="2115185" cy="178767"/>
              </a:xfrm>
              <a:prstGeom prst="rect">
                <a:avLst/>
              </a:prstGeom>
              <a:noFill/>
            </p:spPr>
            <p:txBody>
              <a:bodyPr wrap="square" lIns="0" tIns="0" rIns="0" bIns="0">
                <a:spAutoFit/>
              </a:bodyPr>
              <a:lstStyle>
                <a:defPPr>
                  <a:defRPr lang="zh-CN"/>
                </a:defPPr>
                <a:lvl1pPr marR="0" lvl="0" indent="0" algn="dist" fontAlgn="auto">
                  <a:lnSpc>
                    <a:spcPct val="130000"/>
                  </a:lnSpc>
                  <a:spcBef>
                    <a:spcPts val="0"/>
                  </a:spcBef>
                  <a:spcAft>
                    <a:spcPts val="0"/>
                  </a:spcAft>
                  <a:buClrTx/>
                  <a:buSzTx/>
                  <a:buFontTx/>
                  <a:buNone/>
                  <a:defRPr kumimoji="0" sz="1000" b="0" i="0" u="none" strike="noStrike" cap="none" spc="0" normalizeH="0" baseline="0">
                    <a:ln>
                      <a:noFill/>
                    </a:ln>
                    <a:solidFill>
                      <a:prstClr val="black"/>
                    </a:solidFill>
                    <a:effectLst/>
                    <a:uLnTx/>
                    <a:uFillTx/>
                    <a:latin typeface="+mj-lt"/>
                    <a:ea typeface="OPPOSans L" panose="00020600040101010101" pitchFamily="18" charset="-122"/>
                    <a:cs typeface="DIN" charset="0"/>
                  </a:defRPr>
                </a:lvl1pPr>
              </a:lstStyle>
              <a:p>
                <a:r>
                  <a:rPr lang="en-US" altLang="zh-CN" dirty="0">
                    <a:sym typeface="OPPOSans M" panose="00020600040101010101" pitchFamily="18" charset="-122"/>
                  </a:rPr>
                  <a:t>THE MAIN WORK REFLECTS</a:t>
                </a:r>
              </a:p>
            </p:txBody>
          </p:sp>
        </p:grpSp>
        <p:grpSp>
          <p:nvGrpSpPr>
            <p:cNvPr id="46" name="组合 45"/>
            <p:cNvGrpSpPr/>
            <p:nvPr/>
          </p:nvGrpSpPr>
          <p:grpSpPr>
            <a:xfrm>
              <a:off x="5753462" y="3389596"/>
              <a:ext cx="2620830" cy="1905332"/>
              <a:chOff x="5565503" y="3788063"/>
              <a:chExt cx="2620830" cy="1905332"/>
            </a:xfrm>
          </p:grpSpPr>
          <p:pic>
            <p:nvPicPr>
              <p:cNvPr id="22" name="图片 21"/>
              <p:cNvPicPr/>
              <p:nvPr/>
            </p:nvPicPr>
            <p:blipFill>
              <a:blip r:embed="rId6"/>
              <a:stretch>
                <a:fillRect/>
              </a:stretch>
            </p:blipFill>
            <p:spPr>
              <a:xfrm>
                <a:off x="5684056" y="3788063"/>
                <a:ext cx="1327253" cy="1873769"/>
              </a:xfrm>
              <a:prstGeom prst="rect">
                <a:avLst/>
              </a:prstGeom>
            </p:spPr>
          </p:pic>
          <p:sp>
            <p:nvSpPr>
              <p:cNvPr id="33" name="矩形 32"/>
              <p:cNvSpPr/>
              <p:nvPr/>
            </p:nvSpPr>
            <p:spPr>
              <a:xfrm>
                <a:off x="5565503" y="5148905"/>
                <a:ext cx="2620830" cy="368935"/>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400" b="1" dirty="0">
                    <a:gradFill>
                      <a:gsLst>
                        <a:gs pos="100000">
                          <a:schemeClr val="accent2">
                            <a:lumMod val="50000"/>
                          </a:schemeClr>
                        </a:gs>
                        <a:gs pos="0">
                          <a:schemeClr val="accent2">
                            <a:lumMod val="75000"/>
                          </a:schemeClr>
                        </a:gs>
                      </a:gsLst>
                      <a:lin ang="5400000" scaled="1"/>
                    </a:gradFill>
                    <a:latin typeface="+mj-ea"/>
                    <a:ea typeface="+mj-ea"/>
                    <a:cs typeface="阿里巴巴普惠体 Medium" panose="00020600040101010101" pitchFamily="18" charset="-122"/>
                  </a:rPr>
                  <a:t>结论与展望</a:t>
                </a:r>
              </a:p>
            </p:txBody>
          </p:sp>
          <p:sp>
            <p:nvSpPr>
              <p:cNvPr id="34" name="文本框 33"/>
              <p:cNvSpPr txBox="1"/>
              <p:nvPr/>
            </p:nvSpPr>
            <p:spPr>
              <a:xfrm>
                <a:off x="5820773" y="5514628"/>
                <a:ext cx="2115185" cy="178767"/>
              </a:xfrm>
              <a:prstGeom prst="rect">
                <a:avLst/>
              </a:prstGeom>
              <a:noFill/>
            </p:spPr>
            <p:txBody>
              <a:bodyPr wrap="square" lIns="0" tIns="0" rIns="0" bIns="0">
                <a:spAutoFit/>
              </a:bodyPr>
              <a:lstStyle>
                <a:defPPr>
                  <a:defRPr lang="zh-CN"/>
                </a:defPPr>
                <a:lvl1pPr marR="0" lvl="0" indent="0" algn="dist" fontAlgn="auto">
                  <a:lnSpc>
                    <a:spcPct val="130000"/>
                  </a:lnSpc>
                  <a:spcBef>
                    <a:spcPts val="0"/>
                  </a:spcBef>
                  <a:spcAft>
                    <a:spcPts val="0"/>
                  </a:spcAft>
                  <a:buClrTx/>
                  <a:buSzTx/>
                  <a:buFontTx/>
                  <a:buNone/>
                  <a:defRPr kumimoji="0" sz="1000" b="0" i="0" u="none" strike="noStrike" cap="none" spc="0" normalizeH="0" baseline="0">
                    <a:ln>
                      <a:noFill/>
                    </a:ln>
                    <a:solidFill>
                      <a:prstClr val="black"/>
                    </a:solidFill>
                    <a:effectLst/>
                    <a:uLnTx/>
                    <a:uFillTx/>
                    <a:latin typeface="+mj-lt"/>
                    <a:ea typeface="OPPOSans L" panose="00020600040101010101" pitchFamily="18" charset="-122"/>
                    <a:cs typeface="DIN" charset="0"/>
                  </a:defRPr>
                </a:lvl1pPr>
              </a:lstStyle>
              <a:p>
                <a:r>
                  <a:rPr lang="en-US" altLang="zh-CN" dirty="0">
                    <a:sym typeface="OPPOSans M" panose="00020600040101010101" pitchFamily="18" charset="-122"/>
                  </a:rPr>
                  <a:t>CONCLUSION AND OUTLOOK</a:t>
                </a:r>
              </a:p>
            </p:txBody>
          </p:sp>
        </p:grpSp>
        <p:grpSp>
          <p:nvGrpSpPr>
            <p:cNvPr id="43" name="组合 42"/>
            <p:cNvGrpSpPr/>
            <p:nvPr/>
          </p:nvGrpSpPr>
          <p:grpSpPr>
            <a:xfrm>
              <a:off x="8617454" y="3028525"/>
              <a:ext cx="2620830" cy="1874832"/>
              <a:chOff x="8421169" y="3507302"/>
              <a:chExt cx="2620830" cy="1874832"/>
            </a:xfrm>
          </p:grpSpPr>
          <p:pic>
            <p:nvPicPr>
              <p:cNvPr id="12" name="图片 11"/>
              <p:cNvPicPr/>
              <p:nvPr/>
            </p:nvPicPr>
            <p:blipFill>
              <a:blip r:embed="rId7"/>
              <a:stretch>
                <a:fillRect/>
              </a:stretch>
            </p:blipFill>
            <p:spPr>
              <a:xfrm>
                <a:off x="8586212" y="3507302"/>
                <a:ext cx="1327253" cy="1873769"/>
              </a:xfrm>
              <a:prstGeom prst="rect">
                <a:avLst/>
              </a:prstGeom>
            </p:spPr>
          </p:pic>
          <p:sp>
            <p:nvSpPr>
              <p:cNvPr id="36" name="矩形 35"/>
              <p:cNvSpPr/>
              <p:nvPr/>
            </p:nvSpPr>
            <p:spPr>
              <a:xfrm>
                <a:off x="8421169" y="4796281"/>
                <a:ext cx="2620830" cy="368935"/>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gradFill>
                      <a:gsLst>
                        <a:gs pos="100000">
                          <a:schemeClr val="accent1">
                            <a:lumMod val="75000"/>
                          </a:schemeClr>
                        </a:gs>
                        <a:gs pos="0">
                          <a:schemeClr val="accent5">
                            <a:lumMod val="75000"/>
                          </a:schemeClr>
                        </a:gs>
                      </a:gsLst>
                      <a:lin ang="5400000" scaled="1"/>
                    </a:gradFill>
                    <a:effectLst/>
                    <a:uLnTx/>
                    <a:uFillTx/>
                    <a:latin typeface="+mj-ea"/>
                    <a:ea typeface="+mj-ea"/>
                    <a:cs typeface="阿里巴巴普惠体 Medium" panose="00020600040101010101" pitchFamily="18" charset="-122"/>
                  </a:rPr>
                  <a:t>结束</a:t>
                </a:r>
              </a:p>
            </p:txBody>
          </p:sp>
          <p:sp>
            <p:nvSpPr>
              <p:cNvPr id="37" name="文本框 36"/>
              <p:cNvSpPr txBox="1"/>
              <p:nvPr/>
            </p:nvSpPr>
            <p:spPr>
              <a:xfrm>
                <a:off x="8677074" y="5198942"/>
                <a:ext cx="2115185" cy="180306"/>
              </a:xfrm>
              <a:prstGeom prst="rect">
                <a:avLst/>
              </a:prstGeom>
              <a:noFill/>
            </p:spPr>
            <p:txBody>
              <a:bodyPr wrap="square" lIns="0" tIns="0" rIns="0" bIns="0">
                <a:spAutoFit/>
              </a:bodyPr>
              <a:lstStyle>
                <a:defPPr>
                  <a:defRPr lang="zh-CN"/>
                </a:defPPr>
                <a:lvl1pPr marR="0" lvl="0" indent="0" algn="dist" fontAlgn="auto">
                  <a:lnSpc>
                    <a:spcPct val="130000"/>
                  </a:lnSpc>
                  <a:spcBef>
                    <a:spcPts val="0"/>
                  </a:spcBef>
                  <a:spcAft>
                    <a:spcPts val="0"/>
                  </a:spcAft>
                  <a:buClrTx/>
                  <a:buSzTx/>
                  <a:buFontTx/>
                  <a:buNone/>
                  <a:defRPr kumimoji="0" sz="1000" b="0" i="0" u="none" strike="noStrike" cap="none" spc="0" normalizeH="0" baseline="0">
                    <a:ln>
                      <a:noFill/>
                    </a:ln>
                    <a:solidFill>
                      <a:prstClr val="black"/>
                    </a:solidFill>
                    <a:effectLst/>
                    <a:uLnTx/>
                    <a:uFillTx/>
                    <a:latin typeface="+mj-lt"/>
                    <a:ea typeface="OPPOSans L" panose="00020600040101010101" pitchFamily="18" charset="-122"/>
                    <a:cs typeface="DIN" charset="0"/>
                  </a:defRPr>
                </a:lvl1pPr>
              </a:lstStyle>
              <a:p>
                <a:r>
                  <a:rPr lang="en-US" altLang="zh-CN" dirty="0">
                    <a:sym typeface="OPPOSans M" panose="00020600040101010101" pitchFamily="18" charset="-122"/>
                  </a:rPr>
                  <a:t>END</a:t>
                </a:r>
              </a:p>
            </p:txBody>
          </p:sp>
        </p:grpSp>
      </p:grpSp>
      <p:grpSp>
        <p:nvGrpSpPr>
          <p:cNvPr id="122" name="组合 121"/>
          <p:cNvGrpSpPr/>
          <p:nvPr/>
        </p:nvGrpSpPr>
        <p:grpSpPr>
          <a:xfrm>
            <a:off x="440427" y="3349190"/>
            <a:ext cx="1883860" cy="1111908"/>
            <a:chOff x="65148" y="3343475"/>
            <a:chExt cx="1883860" cy="1111908"/>
          </a:xfrm>
        </p:grpSpPr>
        <p:sp>
          <p:nvSpPr>
            <p:cNvPr id="38" name="矩形 37"/>
            <p:cNvSpPr/>
            <p:nvPr/>
          </p:nvSpPr>
          <p:spPr>
            <a:xfrm>
              <a:off x="65148" y="3343475"/>
              <a:ext cx="1883860" cy="923290"/>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6000" b="1" i="0" u="none" strike="noStrike" kern="1200" cap="none" spc="300" normalizeH="0" baseline="0" noProof="0" dirty="0">
                  <a:ln>
                    <a:noFill/>
                  </a:ln>
                  <a:gradFill>
                    <a:gsLst>
                      <a:gs pos="100000">
                        <a:schemeClr val="accent1">
                          <a:lumMod val="75000"/>
                        </a:schemeClr>
                      </a:gs>
                      <a:gs pos="0">
                        <a:schemeClr val="accent5">
                          <a:lumMod val="75000"/>
                        </a:schemeClr>
                      </a:gs>
                    </a:gsLst>
                    <a:lin ang="5400000" scaled="1"/>
                  </a:gradFill>
                  <a:effectLst/>
                  <a:uLnTx/>
                  <a:uFillTx/>
                  <a:latin typeface="思源宋体 CN Heavy" panose="02020900000000000000" pitchFamily="18" charset="-122"/>
                  <a:ea typeface="思源宋体 CN Heavy" panose="02020900000000000000" pitchFamily="18" charset="-122"/>
                  <a:cs typeface="阿里巴巴普惠体 Medium" panose="00020600040101010101" pitchFamily="18" charset="-122"/>
                </a:rPr>
                <a:t>目录</a:t>
              </a:r>
            </a:p>
          </p:txBody>
        </p:sp>
        <p:sp>
          <p:nvSpPr>
            <p:cNvPr id="121" name="文本框 120"/>
            <p:cNvSpPr txBox="1"/>
            <p:nvPr/>
          </p:nvSpPr>
          <p:spPr>
            <a:xfrm>
              <a:off x="313938" y="4205122"/>
              <a:ext cx="1394688" cy="250261"/>
            </a:xfrm>
            <a:prstGeom prst="rect">
              <a:avLst/>
            </a:prstGeom>
            <a:noFill/>
          </p:spPr>
          <p:txBody>
            <a:bodyPr wrap="square" lIns="0" tIns="0" rIns="0" bIns="0">
              <a:spAutoFit/>
            </a:bodyPr>
            <a:lstStyle/>
            <a:p>
              <a:pPr marL="0" marR="0" lvl="0" indent="0" algn="dist" defTabSz="914400" rtl="0" eaLnBrk="1" fontAlgn="auto" latinLnBrk="0" hangingPunct="1">
                <a:lnSpc>
                  <a:spcPct val="130000"/>
                </a:lnSpc>
                <a:spcBef>
                  <a:spcPts val="0"/>
                </a:spcBef>
                <a:spcAft>
                  <a:spcPts val="0"/>
                </a:spcAft>
                <a:buClrTx/>
                <a:buSzTx/>
                <a:buFontTx/>
                <a:buNone/>
                <a:defRPr/>
              </a:pPr>
              <a:r>
                <a:rPr kumimoji="0" lang="en-US" altLang="zh-CN" sz="1400" b="1" i="0" u="none" strike="noStrike" kern="1200" cap="none" spc="0" normalizeH="0" baseline="0" noProof="0" dirty="0">
                  <a:ln>
                    <a:noFill/>
                  </a:ln>
                  <a:solidFill>
                    <a:prstClr val="black"/>
                  </a:solidFill>
                  <a:effectLst/>
                  <a:uLnTx/>
                  <a:uFillTx/>
                  <a:latin typeface="DIN" charset="0"/>
                  <a:ea typeface="思源宋体 CN Heavy" panose="02020900000000000000" pitchFamily="18" charset="-122"/>
                  <a:cs typeface="DIN" charset="0"/>
                  <a:sym typeface="OPPOSans M" panose="00020600040101010101" pitchFamily="18" charset="-122"/>
                </a:rPr>
                <a:t>CONTENTS</a:t>
              </a:r>
            </a:p>
          </p:txBody>
        </p:sp>
      </p:grpSp>
      <p:sp>
        <p:nvSpPr>
          <p:cNvPr id="6" name="任意多边形: 形状 5"/>
          <p:cNvSpPr/>
          <p:nvPr/>
        </p:nvSpPr>
        <p:spPr>
          <a:xfrm>
            <a:off x="-1" y="0"/>
            <a:ext cx="5507173" cy="2275812"/>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solidFill>
            <a:schemeClr val="accent2"/>
          </a:solidFill>
          <a:ln w="9525" cap="flat">
            <a:noFill/>
            <a:prstDash val="solid"/>
            <a:miter/>
          </a:ln>
          <a:effectLst>
            <a:outerShdw blurRad="63500" dist="12700" dir="27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7" name="任意多边形: 形状 6"/>
          <p:cNvSpPr/>
          <p:nvPr/>
        </p:nvSpPr>
        <p:spPr>
          <a:xfrm>
            <a:off x="0" y="0"/>
            <a:ext cx="5507172" cy="1983920"/>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solidFill>
            <a:schemeClr val="accent1"/>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6566"/>
              </a:solidFill>
            </a:endParaRPr>
          </a:p>
        </p:txBody>
      </p:sp>
      <p:sp>
        <p:nvSpPr>
          <p:cNvPr id="9" name="任意多边形: 形状 8"/>
          <p:cNvSpPr/>
          <p:nvPr/>
        </p:nvSpPr>
        <p:spPr>
          <a:xfrm flipH="1" flipV="1">
            <a:off x="8026400" y="4479314"/>
            <a:ext cx="4181772" cy="2392333"/>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solidFill>
            <a:schemeClr val="accent2"/>
          </a:soli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10" name="任意多边形: 形状 9"/>
          <p:cNvSpPr/>
          <p:nvPr/>
        </p:nvSpPr>
        <p:spPr>
          <a:xfrm flipH="1" flipV="1">
            <a:off x="8026400" y="4786151"/>
            <a:ext cx="4181771" cy="2085496"/>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solidFill>
            <a:schemeClr val="accent1"/>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6566"/>
              </a:solidFill>
            </a:endParaRPr>
          </a:p>
        </p:txBody>
      </p:sp>
      <p:pic>
        <p:nvPicPr>
          <p:cNvPr id="13" name="图片 12" descr="校徽反白(横式)"/>
          <p:cNvPicPr>
            <a:picLocks noChangeAspect="1"/>
          </p:cNvPicPr>
          <p:nvPr/>
        </p:nvPicPr>
        <p:blipFill>
          <a:blip r:embed="rId8"/>
          <a:srcRect l="7950" t="34509" b="30522"/>
          <a:stretch>
            <a:fillRect/>
          </a:stretch>
        </p:blipFill>
        <p:spPr>
          <a:xfrm>
            <a:off x="17145" y="34290"/>
            <a:ext cx="2620645" cy="70358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76498" y="548540"/>
            <a:ext cx="3295774"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道路提取结果评价</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15" name="文本框 14">
            <a:extLst>
              <a:ext uri="{FF2B5EF4-FFF2-40B4-BE49-F238E27FC236}">
                <a16:creationId xmlns:a16="http://schemas.microsoft.com/office/drawing/2014/main" id="{CDE3524E-E245-FA53-0460-72A2065405D5}"/>
              </a:ext>
            </a:extLst>
          </p:cNvPr>
          <p:cNvSpPr txBox="1"/>
          <p:nvPr/>
        </p:nvSpPr>
        <p:spPr>
          <a:xfrm>
            <a:off x="709796" y="992819"/>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道路提取评价结果</a:t>
            </a:r>
            <a:endPar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p:txBody>
      </p:sp>
      <p:graphicFrame>
        <p:nvGraphicFramePr>
          <p:cNvPr id="11" name="表格 10">
            <a:extLst>
              <a:ext uri="{FF2B5EF4-FFF2-40B4-BE49-F238E27FC236}">
                <a16:creationId xmlns:a16="http://schemas.microsoft.com/office/drawing/2014/main" id="{D32DD2EF-DEE7-126A-BE37-7A0B213CC10E}"/>
              </a:ext>
            </a:extLst>
          </p:cNvPr>
          <p:cNvGraphicFramePr>
            <a:graphicFrameLocks noGrp="1"/>
          </p:cNvGraphicFramePr>
          <p:nvPr>
            <p:extLst>
              <p:ext uri="{D42A27DB-BD31-4B8C-83A1-F6EECF244321}">
                <p14:modId xmlns:p14="http://schemas.microsoft.com/office/powerpoint/2010/main" val="2589004974"/>
              </p:ext>
            </p:extLst>
          </p:nvPr>
        </p:nvGraphicFramePr>
        <p:xfrm>
          <a:off x="1396612" y="1411609"/>
          <a:ext cx="9398776" cy="4034781"/>
        </p:xfrm>
        <a:graphic>
          <a:graphicData uri="http://schemas.openxmlformats.org/drawingml/2006/table">
            <a:tbl>
              <a:tblPr firstRow="1" firstCol="1" bandRow="1">
                <a:tableStyleId>{5C22544A-7EE6-4342-B048-85BDC9FD1C3A}</a:tableStyleId>
              </a:tblPr>
              <a:tblGrid>
                <a:gridCol w="1565768">
                  <a:extLst>
                    <a:ext uri="{9D8B030D-6E8A-4147-A177-3AD203B41FA5}">
                      <a16:colId xmlns:a16="http://schemas.microsoft.com/office/drawing/2014/main" val="605695598"/>
                    </a:ext>
                  </a:extLst>
                </a:gridCol>
                <a:gridCol w="1565768">
                  <a:extLst>
                    <a:ext uri="{9D8B030D-6E8A-4147-A177-3AD203B41FA5}">
                      <a16:colId xmlns:a16="http://schemas.microsoft.com/office/drawing/2014/main" val="684005859"/>
                    </a:ext>
                  </a:extLst>
                </a:gridCol>
                <a:gridCol w="1566810">
                  <a:extLst>
                    <a:ext uri="{9D8B030D-6E8A-4147-A177-3AD203B41FA5}">
                      <a16:colId xmlns:a16="http://schemas.microsoft.com/office/drawing/2014/main" val="3980786591"/>
                    </a:ext>
                  </a:extLst>
                </a:gridCol>
                <a:gridCol w="1566810">
                  <a:extLst>
                    <a:ext uri="{9D8B030D-6E8A-4147-A177-3AD203B41FA5}">
                      <a16:colId xmlns:a16="http://schemas.microsoft.com/office/drawing/2014/main" val="1202891175"/>
                    </a:ext>
                  </a:extLst>
                </a:gridCol>
                <a:gridCol w="1566810">
                  <a:extLst>
                    <a:ext uri="{9D8B030D-6E8A-4147-A177-3AD203B41FA5}">
                      <a16:colId xmlns:a16="http://schemas.microsoft.com/office/drawing/2014/main" val="1612601430"/>
                    </a:ext>
                  </a:extLst>
                </a:gridCol>
                <a:gridCol w="1566810">
                  <a:extLst>
                    <a:ext uri="{9D8B030D-6E8A-4147-A177-3AD203B41FA5}">
                      <a16:colId xmlns:a16="http://schemas.microsoft.com/office/drawing/2014/main" val="3396005507"/>
                    </a:ext>
                  </a:extLst>
                </a:gridCol>
              </a:tblGrid>
              <a:tr h="850561">
                <a:tc>
                  <a:txBody>
                    <a:bodyPr/>
                    <a:lstStyle/>
                    <a:p>
                      <a:pPr marL="0" indent="127000" algn="ctr" defTabSz="914400" rtl="0" eaLnBrk="1" latinLnBrk="0" hangingPunct="1">
                        <a:lnSpc>
                          <a:spcPct val="150000"/>
                        </a:lnSpc>
                      </a:pPr>
                      <a:r>
                        <a:rPr lang="zh-Hans-HK" altLang="en-US" sz="2000" b="1" kern="0" dirty="0">
                          <a:solidFill>
                            <a:schemeClr val="lt1"/>
                          </a:solidFill>
                          <a:effectLst/>
                          <a:latin typeface="+mn-lt"/>
                          <a:ea typeface="+mn-ea"/>
                          <a:cs typeface="+mn-cs"/>
                        </a:rPr>
                        <a:t>迭代次数</a:t>
                      </a:r>
                    </a:p>
                  </a:txBody>
                  <a:tcPr marL="68580" marR="68580" marT="0" marB="0" anchor="ctr"/>
                </a:tc>
                <a:tc>
                  <a:txBody>
                    <a:bodyPr/>
                    <a:lstStyle/>
                    <a:p>
                      <a:pPr marL="0" indent="127000" algn="ctr" defTabSz="914400" rtl="0" eaLnBrk="1" latinLnBrk="0" hangingPunct="1">
                        <a:lnSpc>
                          <a:spcPct val="150000"/>
                        </a:lnSpc>
                      </a:pPr>
                      <a:r>
                        <a:rPr lang="zh-Hans-HK" altLang="en-US" sz="2000" b="1" kern="0" dirty="0">
                          <a:solidFill>
                            <a:schemeClr val="lt1"/>
                          </a:solidFill>
                          <a:effectLst/>
                          <a:latin typeface="+mn-lt"/>
                          <a:ea typeface="+mn-ea"/>
                          <a:cs typeface="+mn-cs"/>
                        </a:rPr>
                        <a:t>准确率</a:t>
                      </a:r>
                    </a:p>
                  </a:txBody>
                  <a:tcPr marL="68580" marR="68580" marT="0" marB="0" anchor="ctr"/>
                </a:tc>
                <a:tc>
                  <a:txBody>
                    <a:bodyPr/>
                    <a:lstStyle/>
                    <a:p>
                      <a:pPr marL="0" indent="127000" algn="ctr" defTabSz="914400" rtl="0" eaLnBrk="1" latinLnBrk="0" hangingPunct="1">
                        <a:lnSpc>
                          <a:spcPct val="150000"/>
                        </a:lnSpc>
                      </a:pPr>
                      <a:r>
                        <a:rPr lang="zh-Hans-HK" altLang="en-US" sz="2000" b="1" kern="0" dirty="0">
                          <a:solidFill>
                            <a:schemeClr val="lt1"/>
                          </a:solidFill>
                          <a:effectLst/>
                          <a:latin typeface="+mn-lt"/>
                          <a:ea typeface="+mn-ea"/>
                          <a:cs typeface="+mn-cs"/>
                        </a:rPr>
                        <a:t>精确率</a:t>
                      </a:r>
                    </a:p>
                  </a:txBody>
                  <a:tcPr marL="68580" marR="68580" marT="0" marB="0" anchor="ctr"/>
                </a:tc>
                <a:tc>
                  <a:txBody>
                    <a:bodyPr/>
                    <a:lstStyle/>
                    <a:p>
                      <a:pPr marL="0" indent="127000" algn="ctr" defTabSz="914400" rtl="0" eaLnBrk="1" latinLnBrk="0" hangingPunct="1">
                        <a:lnSpc>
                          <a:spcPct val="150000"/>
                        </a:lnSpc>
                      </a:pPr>
                      <a:r>
                        <a:rPr lang="zh-Hans-HK" altLang="en-US" sz="2000" b="1" kern="0" dirty="0">
                          <a:solidFill>
                            <a:schemeClr val="lt1"/>
                          </a:solidFill>
                          <a:effectLst/>
                          <a:latin typeface="+mn-lt"/>
                          <a:ea typeface="+mn-ea"/>
                          <a:cs typeface="+mn-cs"/>
                        </a:rPr>
                        <a:t>召回率</a:t>
                      </a:r>
                    </a:p>
                  </a:txBody>
                  <a:tcPr marL="68580" marR="68580" marT="0" marB="0" anchor="ctr"/>
                </a:tc>
                <a:tc>
                  <a:txBody>
                    <a:bodyPr/>
                    <a:lstStyle/>
                    <a:p>
                      <a:pPr marL="0" indent="127000" algn="ctr" defTabSz="914400" rtl="0" eaLnBrk="1" latinLnBrk="0" hangingPunct="1">
                        <a:lnSpc>
                          <a:spcPct val="150000"/>
                        </a:lnSpc>
                      </a:pPr>
                      <a:r>
                        <a:rPr lang="en-US" sz="2000" b="1" kern="0" dirty="0">
                          <a:solidFill>
                            <a:schemeClr val="lt1"/>
                          </a:solidFill>
                          <a:effectLst/>
                          <a:latin typeface="+mn-lt"/>
                          <a:ea typeface="+mn-ea"/>
                          <a:cs typeface="+mn-cs"/>
                        </a:rPr>
                        <a:t>F1</a:t>
                      </a:r>
                      <a:endParaRPr lang="zh-Hans-HK" altLang="en-US" sz="2000" b="1" kern="0" dirty="0">
                        <a:solidFill>
                          <a:schemeClr val="lt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zh-Hans-HK" altLang="en-US" sz="2000" b="1" kern="0" dirty="0">
                          <a:solidFill>
                            <a:schemeClr val="lt1"/>
                          </a:solidFill>
                          <a:effectLst/>
                          <a:latin typeface="+mn-lt"/>
                          <a:ea typeface="+mn-ea"/>
                          <a:cs typeface="+mn-cs"/>
                        </a:rPr>
                        <a:t>交并比</a:t>
                      </a:r>
                    </a:p>
                  </a:txBody>
                  <a:tcPr marL="68580" marR="68580" marT="0" marB="0" anchor="ctr"/>
                </a:tc>
                <a:extLst>
                  <a:ext uri="{0D108BD9-81ED-4DB2-BD59-A6C34878D82A}">
                    <a16:rowId xmlns:a16="http://schemas.microsoft.com/office/drawing/2014/main" val="3491591700"/>
                  </a:ext>
                </a:extLst>
              </a:tr>
              <a:tr h="784616">
                <a:tc>
                  <a:txBody>
                    <a:bodyPr/>
                    <a:lstStyle/>
                    <a:p>
                      <a:pPr marL="0" indent="127000" algn="ctr" defTabSz="914400" rtl="0" eaLnBrk="1" latinLnBrk="0" hangingPunct="1">
                        <a:lnSpc>
                          <a:spcPct val="150000"/>
                        </a:lnSpc>
                      </a:pPr>
                      <a:r>
                        <a:rPr lang="en-US" sz="2000" b="1" kern="0" dirty="0">
                          <a:solidFill>
                            <a:schemeClr val="lt1"/>
                          </a:solidFill>
                          <a:effectLst/>
                          <a:latin typeface="+mn-lt"/>
                          <a:ea typeface="+mn-ea"/>
                          <a:cs typeface="+mn-cs"/>
                        </a:rPr>
                        <a:t>50</a:t>
                      </a:r>
                      <a:endParaRPr lang="zh-Hans-HK" altLang="en-US" sz="2000" b="1" kern="0" dirty="0">
                        <a:solidFill>
                          <a:schemeClr val="lt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chemeClr val="dk1"/>
                          </a:solidFill>
                          <a:effectLst/>
                          <a:latin typeface="+mn-lt"/>
                          <a:ea typeface="+mn-ea"/>
                          <a:cs typeface="+mn-cs"/>
                        </a:rPr>
                        <a:t>0.962</a:t>
                      </a:r>
                      <a:endParaRPr lang="zh-Hans-HK" altLang="en-US" sz="2000" kern="0" dirty="0">
                        <a:solidFill>
                          <a:schemeClr val="dk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chemeClr val="dk1"/>
                          </a:solidFill>
                          <a:effectLst/>
                          <a:latin typeface="+mn-lt"/>
                          <a:ea typeface="+mn-ea"/>
                          <a:cs typeface="+mn-cs"/>
                        </a:rPr>
                        <a:t>0.712</a:t>
                      </a:r>
                      <a:endParaRPr lang="zh-Hans-HK" altLang="en-US" sz="2000" kern="0" dirty="0">
                        <a:solidFill>
                          <a:schemeClr val="dk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chemeClr val="dk1"/>
                          </a:solidFill>
                          <a:effectLst/>
                          <a:latin typeface="+mn-lt"/>
                          <a:ea typeface="+mn-ea"/>
                          <a:cs typeface="+mn-cs"/>
                        </a:rPr>
                        <a:t>0.466</a:t>
                      </a:r>
                      <a:endParaRPr lang="zh-Hans-HK" altLang="en-US" sz="2000" kern="0" dirty="0">
                        <a:solidFill>
                          <a:schemeClr val="dk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chemeClr val="dk1"/>
                          </a:solidFill>
                          <a:effectLst/>
                          <a:latin typeface="+mn-lt"/>
                          <a:ea typeface="+mn-ea"/>
                          <a:cs typeface="+mn-cs"/>
                        </a:rPr>
                        <a:t>0.564</a:t>
                      </a:r>
                      <a:endParaRPr lang="zh-Hans-HK" altLang="en-US" sz="2000" kern="0" dirty="0">
                        <a:solidFill>
                          <a:schemeClr val="dk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chemeClr val="dk1"/>
                          </a:solidFill>
                          <a:effectLst/>
                          <a:latin typeface="+mn-lt"/>
                          <a:ea typeface="+mn-ea"/>
                          <a:cs typeface="+mn-cs"/>
                        </a:rPr>
                        <a:t>0.392</a:t>
                      </a:r>
                      <a:endParaRPr lang="zh-Hans-HK" altLang="en-US" sz="2000" kern="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3954647757"/>
                  </a:ext>
                </a:extLst>
              </a:tr>
              <a:tr h="807494">
                <a:tc>
                  <a:txBody>
                    <a:bodyPr/>
                    <a:lstStyle/>
                    <a:p>
                      <a:pPr marL="0" indent="127000" algn="ctr" defTabSz="914400" rtl="0" eaLnBrk="1" latinLnBrk="0" hangingPunct="1">
                        <a:lnSpc>
                          <a:spcPct val="150000"/>
                        </a:lnSpc>
                      </a:pPr>
                      <a:r>
                        <a:rPr lang="en-US" sz="2000" b="1" kern="0" dirty="0">
                          <a:solidFill>
                            <a:schemeClr val="lt1"/>
                          </a:solidFill>
                          <a:effectLst/>
                          <a:latin typeface="+mn-lt"/>
                          <a:ea typeface="+mn-ea"/>
                          <a:cs typeface="+mn-cs"/>
                        </a:rPr>
                        <a:t>100</a:t>
                      </a:r>
                      <a:endParaRPr lang="zh-Hans-HK" altLang="en-US" sz="2000" b="1" kern="0" dirty="0">
                        <a:solidFill>
                          <a:schemeClr val="lt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chemeClr val="dk1"/>
                          </a:solidFill>
                          <a:effectLst/>
                          <a:latin typeface="+mn-lt"/>
                          <a:ea typeface="+mn-ea"/>
                          <a:cs typeface="+mn-cs"/>
                        </a:rPr>
                        <a:t>0.967</a:t>
                      </a:r>
                      <a:endParaRPr lang="zh-Hans-HK" altLang="en-US" sz="2000" kern="0" dirty="0">
                        <a:solidFill>
                          <a:schemeClr val="dk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chemeClr val="dk1"/>
                          </a:solidFill>
                          <a:effectLst/>
                          <a:latin typeface="+mn-lt"/>
                          <a:ea typeface="+mn-ea"/>
                          <a:cs typeface="+mn-cs"/>
                        </a:rPr>
                        <a:t>0.700</a:t>
                      </a:r>
                      <a:endParaRPr lang="zh-Hans-HK" altLang="en-US" sz="2000" kern="0" dirty="0">
                        <a:solidFill>
                          <a:schemeClr val="dk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a:solidFill>
                            <a:schemeClr val="dk1"/>
                          </a:solidFill>
                          <a:effectLst/>
                          <a:latin typeface="+mn-lt"/>
                          <a:ea typeface="+mn-ea"/>
                          <a:cs typeface="+mn-cs"/>
                        </a:rPr>
                        <a:t>0.642</a:t>
                      </a:r>
                      <a:endParaRPr lang="zh-Hans-HK" altLang="en-US" sz="2000" kern="0">
                        <a:solidFill>
                          <a:schemeClr val="dk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chemeClr val="dk1"/>
                          </a:solidFill>
                          <a:effectLst/>
                          <a:latin typeface="+mn-lt"/>
                          <a:ea typeface="+mn-ea"/>
                          <a:cs typeface="+mn-cs"/>
                        </a:rPr>
                        <a:t>0.670</a:t>
                      </a:r>
                      <a:endParaRPr lang="zh-Hans-HK" altLang="en-US" sz="2000" kern="0" dirty="0">
                        <a:solidFill>
                          <a:schemeClr val="dk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a:solidFill>
                            <a:schemeClr val="dk1"/>
                          </a:solidFill>
                          <a:effectLst/>
                          <a:latin typeface="+mn-lt"/>
                          <a:ea typeface="+mn-ea"/>
                          <a:cs typeface="+mn-cs"/>
                        </a:rPr>
                        <a:t>0.504</a:t>
                      </a:r>
                      <a:endParaRPr lang="zh-Hans-HK" altLang="en-US" sz="2000" kern="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3038536581"/>
                  </a:ext>
                </a:extLst>
              </a:tr>
              <a:tr h="784616">
                <a:tc>
                  <a:txBody>
                    <a:bodyPr/>
                    <a:lstStyle/>
                    <a:p>
                      <a:pPr marL="0" indent="127000" algn="ctr" defTabSz="914400" rtl="0" eaLnBrk="1" latinLnBrk="0" hangingPunct="1">
                        <a:lnSpc>
                          <a:spcPct val="150000"/>
                        </a:lnSpc>
                      </a:pPr>
                      <a:r>
                        <a:rPr lang="en-US" sz="2000" b="1" kern="0" dirty="0">
                          <a:solidFill>
                            <a:schemeClr val="lt1"/>
                          </a:solidFill>
                          <a:effectLst/>
                          <a:latin typeface="+mn-lt"/>
                          <a:ea typeface="+mn-ea"/>
                          <a:cs typeface="+mn-cs"/>
                        </a:rPr>
                        <a:t>150</a:t>
                      </a:r>
                      <a:endParaRPr lang="zh-Hans-HK" altLang="en-US" sz="2000" b="1" kern="0" dirty="0">
                        <a:solidFill>
                          <a:schemeClr val="lt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a:solidFill>
                            <a:schemeClr val="dk1"/>
                          </a:solidFill>
                          <a:effectLst/>
                          <a:latin typeface="+mn-lt"/>
                          <a:ea typeface="+mn-ea"/>
                          <a:cs typeface="+mn-cs"/>
                        </a:rPr>
                        <a:t>0.968</a:t>
                      </a:r>
                      <a:endParaRPr lang="zh-Hans-HK" altLang="en-US" sz="2000" kern="0">
                        <a:solidFill>
                          <a:schemeClr val="dk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rgbClr val="FF0000"/>
                          </a:solidFill>
                          <a:effectLst/>
                          <a:latin typeface="+mn-lt"/>
                          <a:ea typeface="+mn-ea"/>
                          <a:cs typeface="+mn-cs"/>
                        </a:rPr>
                        <a:t>0.861</a:t>
                      </a:r>
                      <a:endParaRPr lang="zh-Hans-HK" altLang="en-US" sz="2000" kern="0" dirty="0">
                        <a:solidFill>
                          <a:srgbClr val="FF0000"/>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chemeClr val="dk1"/>
                          </a:solidFill>
                          <a:effectLst/>
                          <a:latin typeface="+mn-lt"/>
                          <a:ea typeface="+mn-ea"/>
                          <a:cs typeface="+mn-cs"/>
                        </a:rPr>
                        <a:t>0.463</a:t>
                      </a:r>
                      <a:endParaRPr lang="zh-Hans-HK" altLang="en-US" sz="2000" kern="0" dirty="0">
                        <a:solidFill>
                          <a:schemeClr val="dk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a:solidFill>
                            <a:schemeClr val="dk1"/>
                          </a:solidFill>
                          <a:effectLst/>
                          <a:latin typeface="+mn-lt"/>
                          <a:ea typeface="+mn-ea"/>
                          <a:cs typeface="+mn-cs"/>
                        </a:rPr>
                        <a:t>0.602</a:t>
                      </a:r>
                      <a:endParaRPr lang="zh-Hans-HK" altLang="en-US" sz="2000" kern="0">
                        <a:solidFill>
                          <a:schemeClr val="dk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a:solidFill>
                            <a:schemeClr val="dk1"/>
                          </a:solidFill>
                          <a:effectLst/>
                          <a:latin typeface="+mn-lt"/>
                          <a:ea typeface="+mn-ea"/>
                          <a:cs typeface="+mn-cs"/>
                        </a:rPr>
                        <a:t>0.431</a:t>
                      </a:r>
                      <a:endParaRPr lang="zh-Hans-HK" altLang="en-US" sz="2000" kern="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1629099713"/>
                  </a:ext>
                </a:extLst>
              </a:tr>
              <a:tr h="807494">
                <a:tc>
                  <a:txBody>
                    <a:bodyPr/>
                    <a:lstStyle/>
                    <a:p>
                      <a:pPr marL="0" indent="127000" algn="ctr" defTabSz="914400" rtl="0" eaLnBrk="1" latinLnBrk="0" hangingPunct="1">
                        <a:lnSpc>
                          <a:spcPct val="150000"/>
                        </a:lnSpc>
                      </a:pPr>
                      <a:r>
                        <a:rPr lang="en-US" sz="2000" b="1" kern="0" dirty="0">
                          <a:solidFill>
                            <a:srgbClr val="FF0000"/>
                          </a:solidFill>
                          <a:effectLst/>
                          <a:latin typeface="+mn-lt"/>
                          <a:ea typeface="+mn-ea"/>
                          <a:cs typeface="+mn-cs"/>
                        </a:rPr>
                        <a:t>200</a:t>
                      </a:r>
                      <a:endParaRPr lang="zh-Hans-HK" altLang="en-US" sz="2000" b="1" kern="0" dirty="0">
                        <a:solidFill>
                          <a:srgbClr val="FF0000"/>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rgbClr val="FF0000"/>
                          </a:solidFill>
                          <a:effectLst/>
                          <a:latin typeface="+mn-lt"/>
                          <a:ea typeface="+mn-ea"/>
                          <a:cs typeface="+mn-cs"/>
                        </a:rPr>
                        <a:t>0.978</a:t>
                      </a:r>
                      <a:endParaRPr lang="zh-Hans-HK" altLang="en-US" sz="2000" kern="0" dirty="0">
                        <a:solidFill>
                          <a:srgbClr val="FF0000"/>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chemeClr val="tx1"/>
                          </a:solidFill>
                          <a:effectLst/>
                          <a:latin typeface="+mn-lt"/>
                          <a:ea typeface="+mn-ea"/>
                          <a:cs typeface="+mn-cs"/>
                        </a:rPr>
                        <a:t>0.854</a:t>
                      </a:r>
                      <a:endParaRPr lang="zh-Hans-HK" altLang="en-US" sz="2000" kern="0" dirty="0">
                        <a:solidFill>
                          <a:schemeClr val="tx1"/>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rgbClr val="FF0000"/>
                          </a:solidFill>
                          <a:effectLst/>
                          <a:latin typeface="+mn-lt"/>
                          <a:ea typeface="+mn-ea"/>
                          <a:cs typeface="+mn-cs"/>
                        </a:rPr>
                        <a:t>0.697</a:t>
                      </a:r>
                      <a:endParaRPr lang="zh-Hans-HK" altLang="en-US" sz="2000" kern="0" dirty="0">
                        <a:solidFill>
                          <a:srgbClr val="FF0000"/>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rgbClr val="FF0000"/>
                          </a:solidFill>
                          <a:effectLst/>
                          <a:latin typeface="+mn-lt"/>
                          <a:ea typeface="+mn-ea"/>
                          <a:cs typeface="+mn-cs"/>
                        </a:rPr>
                        <a:t>0.768</a:t>
                      </a:r>
                      <a:endParaRPr lang="zh-Hans-HK" altLang="en-US" sz="2000" kern="0" dirty="0">
                        <a:solidFill>
                          <a:srgbClr val="FF0000"/>
                        </a:solidFill>
                        <a:effectLst/>
                        <a:latin typeface="+mn-lt"/>
                        <a:ea typeface="+mn-ea"/>
                        <a:cs typeface="+mn-cs"/>
                      </a:endParaRPr>
                    </a:p>
                  </a:txBody>
                  <a:tcPr marL="68580" marR="68580" marT="0" marB="0" anchor="ctr"/>
                </a:tc>
                <a:tc>
                  <a:txBody>
                    <a:bodyPr/>
                    <a:lstStyle/>
                    <a:p>
                      <a:pPr marL="0" indent="127000" algn="ctr" defTabSz="914400" rtl="0" eaLnBrk="1" latinLnBrk="0" hangingPunct="1">
                        <a:lnSpc>
                          <a:spcPct val="150000"/>
                        </a:lnSpc>
                      </a:pPr>
                      <a:r>
                        <a:rPr lang="en-US" sz="2000" kern="0" dirty="0">
                          <a:solidFill>
                            <a:srgbClr val="FF0000"/>
                          </a:solidFill>
                          <a:effectLst/>
                          <a:latin typeface="+mn-lt"/>
                          <a:ea typeface="+mn-ea"/>
                          <a:cs typeface="+mn-cs"/>
                        </a:rPr>
                        <a:t>0.623</a:t>
                      </a:r>
                      <a:endParaRPr lang="zh-Hans-HK" altLang="en-US" sz="2000" kern="0" dirty="0">
                        <a:solidFill>
                          <a:srgbClr val="FF0000"/>
                        </a:solidFill>
                        <a:effectLst/>
                        <a:latin typeface="+mn-lt"/>
                        <a:ea typeface="+mn-ea"/>
                        <a:cs typeface="+mn-cs"/>
                      </a:endParaRPr>
                    </a:p>
                  </a:txBody>
                  <a:tcPr marL="68580" marR="68580" marT="0" marB="0" anchor="ctr"/>
                </a:tc>
                <a:extLst>
                  <a:ext uri="{0D108BD9-81ED-4DB2-BD59-A6C34878D82A}">
                    <a16:rowId xmlns:a16="http://schemas.microsoft.com/office/drawing/2014/main" val="383744083"/>
                  </a:ext>
                </a:extLst>
              </a:tr>
            </a:tbl>
          </a:graphicData>
        </a:graphic>
      </p:graphicFrame>
      <p:sp>
        <p:nvSpPr>
          <p:cNvPr id="12" name="文本框 11">
            <a:extLst>
              <a:ext uri="{FF2B5EF4-FFF2-40B4-BE49-F238E27FC236}">
                <a16:creationId xmlns:a16="http://schemas.microsoft.com/office/drawing/2014/main" id="{334F164D-9DFA-2103-F4BA-62587D37C52D}"/>
              </a:ext>
            </a:extLst>
          </p:cNvPr>
          <p:cNvSpPr txBox="1"/>
          <p:nvPr/>
        </p:nvSpPr>
        <p:spPr>
          <a:xfrm>
            <a:off x="934833" y="5721842"/>
            <a:ext cx="10322334" cy="435697"/>
          </a:xfrm>
          <a:prstGeom prst="rect">
            <a:avLst/>
          </a:prstGeom>
          <a:noFill/>
        </p:spPr>
        <p:txBody>
          <a:bodyPr wrap="square">
            <a:spAutoFit/>
          </a:bodyPr>
          <a:lstStyle/>
          <a:p>
            <a:pPr algn="ctr">
              <a:lnSpc>
                <a:spcPct val="130000"/>
              </a:lnSpc>
            </a:pP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在迭代</a:t>
            </a:r>
            <a:r>
              <a:rPr lang="en-US" altLang="zh-CN"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200</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次时各项指标达到最佳值</a:t>
            </a:r>
          </a:p>
        </p:txBody>
      </p:sp>
    </p:spTree>
    <p:extLst>
      <p:ext uri="{BB962C8B-B14F-4D97-AF65-F5344CB8AC3E}">
        <p14:creationId xmlns:p14="http://schemas.microsoft.com/office/powerpoint/2010/main" val="8419040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76498" y="548540"/>
            <a:ext cx="2872581"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道路分类预处理</a:t>
            </a:r>
          </a:p>
        </p:txBody>
      </p:sp>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grpSp>
        <p:nvGrpSpPr>
          <p:cNvPr id="17" name="组合 16"/>
          <p:cNvGrpSpPr/>
          <p:nvPr/>
        </p:nvGrpSpPr>
        <p:grpSpPr>
          <a:xfrm flipH="1" flipV="1">
            <a:off x="9587340" y="5220280"/>
            <a:ext cx="2620831" cy="1651366"/>
            <a:chOff x="-1" y="0"/>
            <a:chExt cx="4306695" cy="2463800"/>
          </a:xfrm>
        </p:grpSpPr>
        <p:sp>
          <p:nvSpPr>
            <p:cNvPr id="18" name="任意多边形: 形状 17"/>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19" name="任意多边形: 形状 18"/>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6" name="文本框 25"/>
          <p:cNvSpPr txBox="1"/>
          <p:nvPr/>
        </p:nvSpPr>
        <p:spPr>
          <a:xfrm>
            <a:off x="934832" y="6044324"/>
            <a:ext cx="9608105" cy="783228"/>
          </a:xfrm>
          <a:prstGeom prst="rect">
            <a:avLst/>
          </a:prstGeom>
          <a:noFill/>
        </p:spPr>
        <p:txBody>
          <a:bodyPr wrap="square">
            <a:spAutoFit/>
          </a:bodyPr>
          <a:lstStyle/>
          <a:p>
            <a:pPr algn="ctr">
              <a:lnSpc>
                <a:spcPct val="130000"/>
              </a:lnSpc>
            </a:pPr>
            <a:r>
              <a:rPr lang="zh-CN" altLang="en-US"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图片大小为</a:t>
            </a:r>
            <a:r>
              <a:rPr lang="en-US" altLang="zh-CN"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1500×1500</a:t>
            </a:r>
            <a:r>
              <a:rPr lang="zh-CN" altLang="en-US"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像素，分辨率为一个像素点一平方米，从中随机生成</a:t>
            </a:r>
            <a:r>
              <a:rPr lang="en-US" altLang="zh-CN"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100</a:t>
            </a:r>
            <a:r>
              <a:rPr lang="zh-CN" altLang="en-US"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个随机点，以随机点为中心裁取</a:t>
            </a:r>
            <a:r>
              <a:rPr lang="en-US" altLang="zh-CN"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64×64</a:t>
            </a:r>
            <a:r>
              <a:rPr lang="zh-CN" altLang="en-US"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像素点大小的道路小图</a:t>
            </a:r>
            <a:r>
              <a:rPr lang="en-US" altLang="zh-CN"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a:t>
            </a:r>
            <a:r>
              <a:rPr lang="zh-CN" altLang="en-US"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目的是</a:t>
            </a:r>
            <a:r>
              <a:rPr lang="zh-CN" altLang="en-US"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使小图能充分表示道路特征</a:t>
            </a:r>
            <a:r>
              <a:rPr lang="zh-CN" altLang="en-US"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a:t>
            </a:r>
          </a:p>
        </p:txBody>
      </p:sp>
      <p:sp>
        <p:nvSpPr>
          <p:cNvPr id="21" name="流程图: 终止 2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新月形 22"/>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20" name="文本框 19">
            <a:extLst>
              <a:ext uri="{FF2B5EF4-FFF2-40B4-BE49-F238E27FC236}">
                <a16:creationId xmlns:a16="http://schemas.microsoft.com/office/drawing/2014/main" id="{ADC22022-BE2C-0623-9817-F42E590F2846}"/>
              </a:ext>
            </a:extLst>
          </p:cNvPr>
          <p:cNvSpPr txBox="1"/>
          <p:nvPr/>
        </p:nvSpPr>
        <p:spPr>
          <a:xfrm>
            <a:off x="934831" y="5681496"/>
            <a:ext cx="10322334" cy="401328"/>
          </a:xfrm>
          <a:prstGeom prst="rect">
            <a:avLst/>
          </a:prstGeom>
          <a:noFill/>
        </p:spPr>
        <p:txBody>
          <a:bodyPr wrap="square">
            <a:spAutoFit/>
          </a:bodyPr>
          <a:lstStyle/>
          <a:p>
            <a:pPr algn="ctr">
              <a:lnSpc>
                <a:spcPct val="130000"/>
              </a:lnSpc>
            </a:pPr>
            <a:r>
              <a:rPr lang="zh-CN" altLang="en-US" dirty="0">
                <a:latin typeface="+mj-ea"/>
                <a:ea typeface="+mj-ea"/>
                <a:cs typeface="阿里巴巴普惠体 L" panose="00020600040101010101" pitchFamily="18" charset="-122"/>
                <a:sym typeface="阿里巴巴普惠体" panose="00020600040101010101" pitchFamily="18" charset="-122"/>
              </a:rPr>
              <a:t>道路裁取</a:t>
            </a:r>
          </a:p>
        </p:txBody>
      </p:sp>
      <p:pic>
        <p:nvPicPr>
          <p:cNvPr id="13" name="图片 12">
            <a:extLst>
              <a:ext uri="{FF2B5EF4-FFF2-40B4-BE49-F238E27FC236}">
                <a16:creationId xmlns:a16="http://schemas.microsoft.com/office/drawing/2014/main" id="{8F1330F1-0C63-365A-888D-25B7270365B9}"/>
              </a:ext>
            </a:extLst>
          </p:cNvPr>
          <p:cNvPicPr>
            <a:picLocks noChangeAspect="1"/>
          </p:cNvPicPr>
          <p:nvPr/>
        </p:nvPicPr>
        <p:blipFill>
          <a:blip r:embed="rId4"/>
          <a:stretch>
            <a:fillRect/>
          </a:stretch>
        </p:blipFill>
        <p:spPr>
          <a:xfrm>
            <a:off x="1291946" y="1001875"/>
            <a:ext cx="9608105" cy="4723903"/>
          </a:xfrm>
          <a:prstGeom prst="rect">
            <a:avLst/>
          </a:prstGeom>
        </p:spPr>
      </p:pic>
    </p:spTree>
    <p:extLst>
      <p:ext uri="{BB962C8B-B14F-4D97-AF65-F5344CB8AC3E}">
        <p14:creationId xmlns:p14="http://schemas.microsoft.com/office/powerpoint/2010/main" val="20892607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sp>
        <p:nvSpPr>
          <p:cNvPr id="66" name="矩形 65"/>
          <p:cNvSpPr/>
          <p:nvPr/>
        </p:nvSpPr>
        <p:spPr>
          <a:xfrm>
            <a:off x="1755624" y="5673909"/>
            <a:ext cx="923330" cy="369332"/>
          </a:xfrm>
          <a:prstGeom prst="rect">
            <a:avLst/>
          </a:prstGeom>
        </p:spPr>
        <p:txBody>
          <a:bodyPr wrap="none" lIns="0" tIns="0" rIns="0" bIns="0">
            <a:spAutoFit/>
          </a:bodyPr>
          <a:lstStyle/>
          <a:p>
            <a:pPr algn="ctr" eaLnBrk="0" fontAlgn="base" hangingPunct="0">
              <a:spcBef>
                <a:spcPct val="0"/>
              </a:spcBef>
              <a:spcAft>
                <a:spcPct val="0"/>
              </a:spcAft>
            </a:pPr>
            <a:r>
              <a:rPr lang="zh-CN" altLang="en-US" sz="2400" b="1" dirty="0">
                <a:solidFill>
                  <a:schemeClr val="bg1"/>
                </a:solidFill>
                <a:latin typeface="+mj-ea"/>
                <a:ea typeface="+mj-ea"/>
                <a:sym typeface="阿里巴巴普惠体" panose="00020600040101010101" pitchFamily="18" charset="-122"/>
              </a:rPr>
              <a:t>小标题</a:t>
            </a:r>
            <a:endParaRPr lang="zh-CN" altLang="en-US" sz="2800" b="1" dirty="0">
              <a:solidFill>
                <a:schemeClr val="bg1"/>
              </a:solidFill>
              <a:latin typeface="+mj-ea"/>
              <a:ea typeface="+mj-ea"/>
              <a:sym typeface="阿里巴巴普惠体" panose="00020600040101010101" pitchFamily="18" charset="-122"/>
            </a:endParaRPr>
          </a:p>
        </p:txBody>
      </p:sp>
      <p:sp>
        <p:nvSpPr>
          <p:cNvPr id="68" name="矩形 67"/>
          <p:cNvSpPr/>
          <p:nvPr/>
        </p:nvSpPr>
        <p:spPr>
          <a:xfrm>
            <a:off x="9468479" y="5673909"/>
            <a:ext cx="923330" cy="369332"/>
          </a:xfrm>
          <a:prstGeom prst="rect">
            <a:avLst/>
          </a:prstGeom>
        </p:spPr>
        <p:txBody>
          <a:bodyPr wrap="none" lIns="0" tIns="0" rIns="0" bIns="0">
            <a:spAutoFit/>
          </a:bodyPr>
          <a:lstStyle/>
          <a:p>
            <a:pPr algn="ctr" eaLnBrk="0" fontAlgn="base" hangingPunct="0">
              <a:spcBef>
                <a:spcPct val="0"/>
              </a:spcBef>
              <a:spcAft>
                <a:spcPct val="0"/>
              </a:spcAft>
            </a:pPr>
            <a:r>
              <a:rPr lang="zh-CN" altLang="en-US" sz="2400" b="1" dirty="0">
                <a:solidFill>
                  <a:schemeClr val="bg1"/>
                </a:solidFill>
                <a:latin typeface="+mj-ea"/>
                <a:ea typeface="+mj-ea"/>
                <a:sym typeface="阿里巴巴普惠体" panose="00020600040101010101" pitchFamily="18" charset="-122"/>
              </a:rPr>
              <a:t>小标题</a:t>
            </a:r>
          </a:p>
        </p:txBody>
      </p:sp>
      <p:sp>
        <p:nvSpPr>
          <p:cNvPr id="2" name="文本框 1"/>
          <p:cNvSpPr txBox="1"/>
          <p:nvPr/>
        </p:nvSpPr>
        <p:spPr>
          <a:xfrm>
            <a:off x="1363163" y="539015"/>
            <a:ext cx="2872581"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道路分类预处理</a:t>
            </a:r>
          </a:p>
        </p:txBody>
      </p:sp>
      <p:sp>
        <p:nvSpPr>
          <p:cNvPr id="20" name="流程图: 终止 19"/>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新月形 21"/>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pic>
        <p:nvPicPr>
          <p:cNvPr id="4" name="图片 3">
            <a:extLst>
              <a:ext uri="{FF2B5EF4-FFF2-40B4-BE49-F238E27FC236}">
                <a16:creationId xmlns:a16="http://schemas.microsoft.com/office/drawing/2014/main" id="{9FA7F977-AD01-1775-A3DD-54E882C519F7}"/>
              </a:ext>
            </a:extLst>
          </p:cNvPr>
          <p:cNvPicPr>
            <a:picLocks noChangeAspect="1"/>
          </p:cNvPicPr>
          <p:nvPr/>
        </p:nvPicPr>
        <p:blipFill>
          <a:blip r:embed="rId4"/>
          <a:stretch>
            <a:fillRect/>
          </a:stretch>
        </p:blipFill>
        <p:spPr>
          <a:xfrm>
            <a:off x="2217289" y="1061749"/>
            <a:ext cx="7746407" cy="4139416"/>
          </a:xfrm>
          <a:prstGeom prst="rect">
            <a:avLst/>
          </a:prstGeom>
        </p:spPr>
      </p:pic>
      <p:sp>
        <p:nvSpPr>
          <p:cNvPr id="21" name="文本框 20">
            <a:extLst>
              <a:ext uri="{FF2B5EF4-FFF2-40B4-BE49-F238E27FC236}">
                <a16:creationId xmlns:a16="http://schemas.microsoft.com/office/drawing/2014/main" id="{ECAD336F-34E7-9BAD-E777-29C652E206A5}"/>
              </a:ext>
            </a:extLst>
          </p:cNvPr>
          <p:cNvSpPr txBox="1"/>
          <p:nvPr/>
        </p:nvSpPr>
        <p:spPr>
          <a:xfrm>
            <a:off x="941487" y="5217703"/>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图</a:t>
            </a:r>
            <a:r>
              <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3-12 </a:t>
            </a: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部分道路裁取结果</a:t>
            </a:r>
          </a:p>
        </p:txBody>
      </p:sp>
      <p:grpSp>
        <p:nvGrpSpPr>
          <p:cNvPr id="25" name="组合 24">
            <a:extLst>
              <a:ext uri="{FF2B5EF4-FFF2-40B4-BE49-F238E27FC236}">
                <a16:creationId xmlns:a16="http://schemas.microsoft.com/office/drawing/2014/main" id="{5AA9960C-DF18-AA98-06C8-0178ABD35097}"/>
              </a:ext>
            </a:extLst>
          </p:cNvPr>
          <p:cNvGrpSpPr/>
          <p:nvPr/>
        </p:nvGrpSpPr>
        <p:grpSpPr>
          <a:xfrm flipH="1" flipV="1">
            <a:off x="9587340" y="5220280"/>
            <a:ext cx="2620831" cy="1651366"/>
            <a:chOff x="-1" y="0"/>
            <a:chExt cx="4306695" cy="2463800"/>
          </a:xfrm>
        </p:grpSpPr>
        <p:sp>
          <p:nvSpPr>
            <p:cNvPr id="26" name="任意多边形: 形状 25">
              <a:extLst>
                <a:ext uri="{FF2B5EF4-FFF2-40B4-BE49-F238E27FC236}">
                  <a16:creationId xmlns:a16="http://schemas.microsoft.com/office/drawing/2014/main" id="{357D1FC1-68BE-86E1-56AD-40D7B01DDF48}"/>
                </a:ext>
              </a:extLst>
            </p:cNvPr>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27" name="任意多边形: 形状 26">
              <a:extLst>
                <a:ext uri="{FF2B5EF4-FFF2-40B4-BE49-F238E27FC236}">
                  <a16:creationId xmlns:a16="http://schemas.microsoft.com/office/drawing/2014/main" id="{E605EDAA-0F6A-F3A8-A71B-D7E806584410}"/>
                </a:ext>
              </a:extLst>
            </p:cNvPr>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8" name="文本框 27">
            <a:extLst>
              <a:ext uri="{FF2B5EF4-FFF2-40B4-BE49-F238E27FC236}">
                <a16:creationId xmlns:a16="http://schemas.microsoft.com/office/drawing/2014/main" id="{9DB662B0-DDC2-ED7E-2BFF-2D8246A886AA}"/>
              </a:ext>
            </a:extLst>
          </p:cNvPr>
          <p:cNvSpPr txBox="1"/>
          <p:nvPr/>
        </p:nvSpPr>
        <p:spPr>
          <a:xfrm>
            <a:off x="1233996" y="5640833"/>
            <a:ext cx="9490229" cy="1260153"/>
          </a:xfrm>
          <a:prstGeom prst="rect">
            <a:avLst/>
          </a:prstGeom>
          <a:noFill/>
        </p:spPr>
        <p:txBody>
          <a:bodyPr wrap="square">
            <a:spAutoFit/>
          </a:bodyPr>
          <a:lstStyle/>
          <a:p>
            <a:pPr algn="ctr">
              <a:lnSpc>
                <a:spcPct val="130000"/>
              </a:lnSpc>
            </a:pP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图片大小为</a:t>
            </a:r>
            <a:r>
              <a:rPr lang="en-US" altLang="zh-CN"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64×64</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像素，共</a:t>
            </a:r>
            <a:r>
              <a:rPr lang="en-US" altLang="zh-CN"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25000</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张图片。将所有图片全随机打乱保证其客观性和分布的随机性和分布广度。取前</a:t>
            </a:r>
            <a:r>
              <a:rPr lang="en-US" altLang="zh-CN"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800</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张进行人工分类，将所有的道路图片分为土路、高速路和社区道路三类。</a:t>
            </a:r>
          </a:p>
        </p:txBody>
      </p:sp>
    </p:spTree>
    <p:extLst>
      <p:ext uri="{BB962C8B-B14F-4D97-AF65-F5344CB8AC3E}">
        <p14:creationId xmlns:p14="http://schemas.microsoft.com/office/powerpoint/2010/main" val="2303664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sp>
        <p:nvSpPr>
          <p:cNvPr id="66" name="矩形 65"/>
          <p:cNvSpPr/>
          <p:nvPr/>
        </p:nvSpPr>
        <p:spPr>
          <a:xfrm>
            <a:off x="1755624" y="5673909"/>
            <a:ext cx="923330" cy="369332"/>
          </a:xfrm>
          <a:prstGeom prst="rect">
            <a:avLst/>
          </a:prstGeom>
        </p:spPr>
        <p:txBody>
          <a:bodyPr wrap="none" lIns="0" tIns="0" rIns="0" bIns="0">
            <a:spAutoFit/>
          </a:bodyPr>
          <a:lstStyle/>
          <a:p>
            <a:pPr algn="ctr" eaLnBrk="0" fontAlgn="base" hangingPunct="0">
              <a:spcBef>
                <a:spcPct val="0"/>
              </a:spcBef>
              <a:spcAft>
                <a:spcPct val="0"/>
              </a:spcAft>
            </a:pPr>
            <a:r>
              <a:rPr lang="zh-CN" altLang="en-US" sz="2400" b="1" dirty="0">
                <a:solidFill>
                  <a:schemeClr val="bg1"/>
                </a:solidFill>
                <a:latin typeface="+mj-ea"/>
                <a:ea typeface="+mj-ea"/>
                <a:sym typeface="阿里巴巴普惠体" panose="00020600040101010101" pitchFamily="18" charset="-122"/>
              </a:rPr>
              <a:t>小标题</a:t>
            </a:r>
            <a:endParaRPr lang="zh-CN" altLang="en-US" sz="2800" b="1" dirty="0">
              <a:solidFill>
                <a:schemeClr val="bg1"/>
              </a:solidFill>
              <a:latin typeface="+mj-ea"/>
              <a:ea typeface="+mj-ea"/>
              <a:sym typeface="阿里巴巴普惠体" panose="00020600040101010101" pitchFamily="18" charset="-122"/>
            </a:endParaRPr>
          </a:p>
        </p:txBody>
      </p:sp>
      <p:sp>
        <p:nvSpPr>
          <p:cNvPr id="68" name="矩形 67"/>
          <p:cNvSpPr/>
          <p:nvPr/>
        </p:nvSpPr>
        <p:spPr>
          <a:xfrm>
            <a:off x="9468479" y="5673909"/>
            <a:ext cx="923330" cy="369332"/>
          </a:xfrm>
          <a:prstGeom prst="rect">
            <a:avLst/>
          </a:prstGeom>
        </p:spPr>
        <p:txBody>
          <a:bodyPr wrap="none" lIns="0" tIns="0" rIns="0" bIns="0">
            <a:spAutoFit/>
          </a:bodyPr>
          <a:lstStyle/>
          <a:p>
            <a:pPr algn="ctr" eaLnBrk="0" fontAlgn="base" hangingPunct="0">
              <a:spcBef>
                <a:spcPct val="0"/>
              </a:spcBef>
              <a:spcAft>
                <a:spcPct val="0"/>
              </a:spcAft>
            </a:pPr>
            <a:r>
              <a:rPr lang="zh-CN" altLang="en-US" sz="2400" b="1" dirty="0">
                <a:solidFill>
                  <a:schemeClr val="bg1"/>
                </a:solidFill>
                <a:latin typeface="+mj-ea"/>
                <a:ea typeface="+mj-ea"/>
                <a:sym typeface="阿里巴巴普惠体" panose="00020600040101010101" pitchFamily="18" charset="-122"/>
              </a:rPr>
              <a:t>小标题</a:t>
            </a:r>
          </a:p>
        </p:txBody>
      </p:sp>
      <p:sp>
        <p:nvSpPr>
          <p:cNvPr id="2" name="文本框 1"/>
          <p:cNvSpPr txBox="1"/>
          <p:nvPr/>
        </p:nvSpPr>
        <p:spPr>
          <a:xfrm>
            <a:off x="1363163" y="539015"/>
            <a:ext cx="2490618"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道路分类结果</a:t>
            </a:r>
          </a:p>
        </p:txBody>
      </p:sp>
      <p:sp>
        <p:nvSpPr>
          <p:cNvPr id="20" name="流程图: 终止 19"/>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新月形 21"/>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21" name="文本框 20">
            <a:extLst>
              <a:ext uri="{FF2B5EF4-FFF2-40B4-BE49-F238E27FC236}">
                <a16:creationId xmlns:a16="http://schemas.microsoft.com/office/drawing/2014/main" id="{ECAD336F-34E7-9BAD-E777-29C652E206A5}"/>
              </a:ext>
            </a:extLst>
          </p:cNvPr>
          <p:cNvSpPr txBox="1"/>
          <p:nvPr/>
        </p:nvSpPr>
        <p:spPr>
          <a:xfrm>
            <a:off x="934832" y="4993839"/>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图</a:t>
            </a:r>
            <a:r>
              <a:rPr lang="en-US" altLang="zh-CN"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3-14 </a:t>
            </a: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道路分类结果</a:t>
            </a:r>
          </a:p>
        </p:txBody>
      </p:sp>
      <p:grpSp>
        <p:nvGrpSpPr>
          <p:cNvPr id="25" name="组合 24">
            <a:extLst>
              <a:ext uri="{FF2B5EF4-FFF2-40B4-BE49-F238E27FC236}">
                <a16:creationId xmlns:a16="http://schemas.microsoft.com/office/drawing/2014/main" id="{5AA9960C-DF18-AA98-06C8-0178ABD35097}"/>
              </a:ext>
            </a:extLst>
          </p:cNvPr>
          <p:cNvGrpSpPr/>
          <p:nvPr/>
        </p:nvGrpSpPr>
        <p:grpSpPr>
          <a:xfrm flipH="1" flipV="1">
            <a:off x="9587340" y="5220280"/>
            <a:ext cx="2620831" cy="1651366"/>
            <a:chOff x="-1" y="0"/>
            <a:chExt cx="4306695" cy="2463800"/>
          </a:xfrm>
        </p:grpSpPr>
        <p:sp>
          <p:nvSpPr>
            <p:cNvPr id="26" name="任意多边形: 形状 25">
              <a:extLst>
                <a:ext uri="{FF2B5EF4-FFF2-40B4-BE49-F238E27FC236}">
                  <a16:creationId xmlns:a16="http://schemas.microsoft.com/office/drawing/2014/main" id="{357D1FC1-68BE-86E1-56AD-40D7B01DDF48}"/>
                </a:ext>
              </a:extLst>
            </p:cNvPr>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27" name="任意多边形: 形状 26">
              <a:extLst>
                <a:ext uri="{FF2B5EF4-FFF2-40B4-BE49-F238E27FC236}">
                  <a16:creationId xmlns:a16="http://schemas.microsoft.com/office/drawing/2014/main" id="{E605EDAA-0F6A-F3A8-A71B-D7E806584410}"/>
                </a:ext>
              </a:extLst>
            </p:cNvPr>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8" name="文本框 27">
            <a:extLst>
              <a:ext uri="{FF2B5EF4-FFF2-40B4-BE49-F238E27FC236}">
                <a16:creationId xmlns:a16="http://schemas.microsoft.com/office/drawing/2014/main" id="{9DB662B0-DDC2-ED7E-2BFF-2D8246A886AA}"/>
              </a:ext>
            </a:extLst>
          </p:cNvPr>
          <p:cNvSpPr txBox="1"/>
          <p:nvPr/>
        </p:nvSpPr>
        <p:spPr>
          <a:xfrm>
            <a:off x="1350884" y="5471578"/>
            <a:ext cx="9490229" cy="860044"/>
          </a:xfrm>
          <a:prstGeom prst="rect">
            <a:avLst/>
          </a:prstGeom>
          <a:noFill/>
        </p:spPr>
        <p:txBody>
          <a:bodyPr wrap="square">
            <a:spAutoFit/>
          </a:bodyPr>
          <a:lstStyle/>
          <a:p>
            <a:pPr algn="ctr">
              <a:lnSpc>
                <a:spcPct val="130000"/>
              </a:lnSpc>
            </a:pP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红色、绿色、蓝色分别为土路、高速路和社区道路三类。可见除中间高速路部分分类杂乱外，</a:t>
            </a:r>
            <a:r>
              <a:rPr lang="zh-CN" altLang="en-US"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分类情况基本良好</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a:t>
            </a:r>
          </a:p>
        </p:txBody>
      </p:sp>
      <p:pic>
        <p:nvPicPr>
          <p:cNvPr id="15" name="图片 14">
            <a:extLst>
              <a:ext uri="{FF2B5EF4-FFF2-40B4-BE49-F238E27FC236}">
                <a16:creationId xmlns:a16="http://schemas.microsoft.com/office/drawing/2014/main" id="{C966DEEE-2AF9-44A6-8F1F-EFB82ACB89BC}"/>
              </a:ext>
            </a:extLst>
          </p:cNvPr>
          <p:cNvPicPr>
            <a:picLocks noChangeAspect="1"/>
          </p:cNvPicPr>
          <p:nvPr/>
        </p:nvPicPr>
        <p:blipFill>
          <a:blip r:embed="rId4"/>
          <a:stretch>
            <a:fillRect/>
          </a:stretch>
        </p:blipFill>
        <p:spPr>
          <a:xfrm>
            <a:off x="228285" y="1158184"/>
            <a:ext cx="11735429" cy="3741731"/>
          </a:xfrm>
          <a:prstGeom prst="rect">
            <a:avLst/>
          </a:prstGeom>
        </p:spPr>
      </p:pic>
    </p:spTree>
    <p:extLst>
      <p:ext uri="{BB962C8B-B14F-4D97-AF65-F5344CB8AC3E}">
        <p14:creationId xmlns:p14="http://schemas.microsoft.com/office/powerpoint/2010/main" val="701887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sp>
        <p:nvSpPr>
          <p:cNvPr id="66" name="矩形 65"/>
          <p:cNvSpPr/>
          <p:nvPr/>
        </p:nvSpPr>
        <p:spPr>
          <a:xfrm>
            <a:off x="1755624" y="5673909"/>
            <a:ext cx="923330" cy="369332"/>
          </a:xfrm>
          <a:prstGeom prst="rect">
            <a:avLst/>
          </a:prstGeom>
        </p:spPr>
        <p:txBody>
          <a:bodyPr wrap="none" lIns="0" tIns="0" rIns="0" bIns="0">
            <a:spAutoFit/>
          </a:bodyPr>
          <a:lstStyle/>
          <a:p>
            <a:pPr algn="ctr" eaLnBrk="0" fontAlgn="base" hangingPunct="0">
              <a:spcBef>
                <a:spcPct val="0"/>
              </a:spcBef>
              <a:spcAft>
                <a:spcPct val="0"/>
              </a:spcAft>
            </a:pPr>
            <a:r>
              <a:rPr lang="zh-CN" altLang="en-US" sz="2400" b="1" dirty="0">
                <a:solidFill>
                  <a:schemeClr val="bg1"/>
                </a:solidFill>
                <a:latin typeface="+mj-ea"/>
                <a:ea typeface="+mj-ea"/>
                <a:sym typeface="阿里巴巴普惠体" panose="00020600040101010101" pitchFamily="18" charset="-122"/>
              </a:rPr>
              <a:t>小标题</a:t>
            </a:r>
            <a:endParaRPr lang="zh-CN" altLang="en-US" sz="2800" b="1" dirty="0">
              <a:solidFill>
                <a:schemeClr val="bg1"/>
              </a:solidFill>
              <a:latin typeface="+mj-ea"/>
              <a:ea typeface="+mj-ea"/>
              <a:sym typeface="阿里巴巴普惠体" panose="00020600040101010101" pitchFamily="18" charset="-122"/>
            </a:endParaRPr>
          </a:p>
        </p:txBody>
      </p:sp>
      <p:sp>
        <p:nvSpPr>
          <p:cNvPr id="68" name="矩形 67"/>
          <p:cNvSpPr/>
          <p:nvPr/>
        </p:nvSpPr>
        <p:spPr>
          <a:xfrm>
            <a:off x="9468479" y="5673909"/>
            <a:ext cx="923330" cy="369332"/>
          </a:xfrm>
          <a:prstGeom prst="rect">
            <a:avLst/>
          </a:prstGeom>
        </p:spPr>
        <p:txBody>
          <a:bodyPr wrap="none" lIns="0" tIns="0" rIns="0" bIns="0">
            <a:spAutoFit/>
          </a:bodyPr>
          <a:lstStyle/>
          <a:p>
            <a:pPr algn="ctr" eaLnBrk="0" fontAlgn="base" hangingPunct="0">
              <a:spcBef>
                <a:spcPct val="0"/>
              </a:spcBef>
              <a:spcAft>
                <a:spcPct val="0"/>
              </a:spcAft>
            </a:pPr>
            <a:r>
              <a:rPr lang="zh-CN" altLang="en-US" sz="2400" b="1" dirty="0">
                <a:solidFill>
                  <a:schemeClr val="bg1"/>
                </a:solidFill>
                <a:latin typeface="+mj-ea"/>
                <a:ea typeface="+mj-ea"/>
                <a:sym typeface="阿里巴巴普惠体" panose="00020600040101010101" pitchFamily="18" charset="-122"/>
              </a:rPr>
              <a:t>小标题</a:t>
            </a:r>
          </a:p>
        </p:txBody>
      </p:sp>
      <p:sp>
        <p:nvSpPr>
          <p:cNvPr id="2" name="文本框 1"/>
          <p:cNvSpPr txBox="1"/>
          <p:nvPr/>
        </p:nvSpPr>
        <p:spPr>
          <a:xfrm>
            <a:off x="1363163" y="539015"/>
            <a:ext cx="3295774"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道路分类结果分析</a:t>
            </a:r>
          </a:p>
        </p:txBody>
      </p:sp>
      <p:sp>
        <p:nvSpPr>
          <p:cNvPr id="20" name="流程图: 终止 19"/>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新月形 21"/>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21" name="文本框 20">
            <a:extLst>
              <a:ext uri="{FF2B5EF4-FFF2-40B4-BE49-F238E27FC236}">
                <a16:creationId xmlns:a16="http://schemas.microsoft.com/office/drawing/2014/main" id="{ECAD336F-34E7-9BAD-E777-29C652E206A5}"/>
              </a:ext>
            </a:extLst>
          </p:cNvPr>
          <p:cNvSpPr txBox="1"/>
          <p:nvPr/>
        </p:nvSpPr>
        <p:spPr>
          <a:xfrm>
            <a:off x="934831" y="3903507"/>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道路误判部分</a:t>
            </a:r>
          </a:p>
        </p:txBody>
      </p:sp>
      <p:grpSp>
        <p:nvGrpSpPr>
          <p:cNvPr id="25" name="组合 24">
            <a:extLst>
              <a:ext uri="{FF2B5EF4-FFF2-40B4-BE49-F238E27FC236}">
                <a16:creationId xmlns:a16="http://schemas.microsoft.com/office/drawing/2014/main" id="{5AA9960C-DF18-AA98-06C8-0178ABD35097}"/>
              </a:ext>
            </a:extLst>
          </p:cNvPr>
          <p:cNvGrpSpPr/>
          <p:nvPr/>
        </p:nvGrpSpPr>
        <p:grpSpPr>
          <a:xfrm flipH="1" flipV="1">
            <a:off x="9587340" y="5220280"/>
            <a:ext cx="2620831" cy="1651366"/>
            <a:chOff x="-1" y="0"/>
            <a:chExt cx="4306695" cy="2463800"/>
          </a:xfrm>
        </p:grpSpPr>
        <p:sp>
          <p:nvSpPr>
            <p:cNvPr id="26" name="任意多边形: 形状 25">
              <a:extLst>
                <a:ext uri="{FF2B5EF4-FFF2-40B4-BE49-F238E27FC236}">
                  <a16:creationId xmlns:a16="http://schemas.microsoft.com/office/drawing/2014/main" id="{357D1FC1-68BE-86E1-56AD-40D7B01DDF48}"/>
                </a:ext>
              </a:extLst>
            </p:cNvPr>
            <p:cNvSpPr/>
            <p:nvPr/>
          </p:nvSpPr>
          <p:spPr>
            <a:xfrm>
              <a:off x="-1" y="0"/>
              <a:ext cx="4306695" cy="2463800"/>
            </a:xfrm>
            <a:custGeom>
              <a:avLst/>
              <a:gdLst>
                <a:gd name="connsiteX0" fmla="*/ 0 w 3231832"/>
                <a:gd name="connsiteY0" fmla="*/ 0 h 1848886"/>
                <a:gd name="connsiteX1" fmla="*/ 3231833 w 3231832"/>
                <a:gd name="connsiteY1" fmla="*/ 0 h 1848886"/>
                <a:gd name="connsiteX2" fmla="*/ 0 w 3231832"/>
                <a:gd name="connsiteY2" fmla="*/ 1765538 h 1848886"/>
                <a:gd name="connsiteX3" fmla="*/ 0 w 3231832"/>
                <a:gd name="connsiteY3" fmla="*/ 0 h 1848886"/>
              </a:gdLst>
              <a:ahLst/>
              <a:cxnLst>
                <a:cxn ang="0">
                  <a:pos x="connsiteX0" y="connsiteY0"/>
                </a:cxn>
                <a:cxn ang="0">
                  <a:pos x="connsiteX1" y="connsiteY1"/>
                </a:cxn>
                <a:cxn ang="0">
                  <a:pos x="connsiteX2" y="connsiteY2"/>
                </a:cxn>
                <a:cxn ang="0">
                  <a:pos x="connsiteX3" y="connsiteY3"/>
                </a:cxn>
              </a:cxnLst>
              <a:rect l="l" t="t" r="r" b="b"/>
              <a:pathLst>
                <a:path w="3231832" h="1848886">
                  <a:moveTo>
                    <a:pt x="0" y="0"/>
                  </a:moveTo>
                  <a:lnTo>
                    <a:pt x="3231833" y="0"/>
                  </a:lnTo>
                  <a:cubicBezTo>
                    <a:pt x="3231833" y="0"/>
                    <a:pt x="1003618" y="510249"/>
                    <a:pt x="0" y="1765538"/>
                  </a:cubicBezTo>
                  <a:cubicBezTo>
                    <a:pt x="0" y="2311083"/>
                    <a:pt x="0" y="0"/>
                    <a:pt x="0" y="0"/>
                  </a:cubicBezTo>
                  <a:close/>
                </a:path>
              </a:pathLst>
            </a:custGeom>
            <a:gradFill>
              <a:gsLst>
                <a:gs pos="0">
                  <a:schemeClr val="accent2">
                    <a:lumMod val="60000"/>
                    <a:lumOff val="40000"/>
                  </a:schemeClr>
                </a:gs>
                <a:gs pos="100000">
                  <a:schemeClr val="accent2"/>
                </a:gs>
              </a:gsLst>
              <a:path path="circle">
                <a:fillToRect l="100000" t="100000"/>
              </a:path>
            </a:gradFill>
            <a:ln w="9525" cap="flat">
              <a:noFill/>
              <a:prstDash val="solid"/>
              <a:miter/>
            </a:ln>
            <a:effectLst>
              <a:outerShdw blurRad="63500" dist="12700" dir="16200000" rotWithShape="0">
                <a:srgbClr val="D6B479">
                  <a:lumMod val="75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2"/>
                </a:solidFill>
                <a:effectLst/>
                <a:uLnTx/>
                <a:uFillTx/>
                <a:latin typeface="思源黑体 CN Bold" panose="020B0800000000000000" charset="-122"/>
                <a:ea typeface="思源黑体 CN Bold" panose="020B0800000000000000" charset="-122"/>
                <a:cs typeface="+mn-cs"/>
              </a:endParaRPr>
            </a:p>
          </p:txBody>
        </p:sp>
        <p:sp>
          <p:nvSpPr>
            <p:cNvPr id="27" name="任意多边形: 形状 26">
              <a:extLst>
                <a:ext uri="{FF2B5EF4-FFF2-40B4-BE49-F238E27FC236}">
                  <a16:creationId xmlns:a16="http://schemas.microsoft.com/office/drawing/2014/main" id="{E605EDAA-0F6A-F3A8-A71B-D7E806584410}"/>
                </a:ext>
              </a:extLst>
            </p:cNvPr>
            <p:cNvSpPr/>
            <p:nvPr/>
          </p:nvSpPr>
          <p:spPr>
            <a:xfrm>
              <a:off x="0" y="0"/>
              <a:ext cx="4306694" cy="2147797"/>
            </a:xfrm>
            <a:custGeom>
              <a:avLst/>
              <a:gdLst>
                <a:gd name="connsiteX0" fmla="*/ 0 w 3231832"/>
                <a:gd name="connsiteY0" fmla="*/ 0 h 1611751"/>
                <a:gd name="connsiteX1" fmla="*/ 3231833 w 3231832"/>
                <a:gd name="connsiteY1" fmla="*/ 0 h 1611751"/>
                <a:gd name="connsiteX2" fmla="*/ 0 w 3231832"/>
                <a:gd name="connsiteY2" fmla="*/ 1520005 h 1611751"/>
                <a:gd name="connsiteX3" fmla="*/ 0 w 3231832"/>
                <a:gd name="connsiteY3" fmla="*/ 0 h 1611751"/>
              </a:gdLst>
              <a:ahLst/>
              <a:cxnLst>
                <a:cxn ang="0">
                  <a:pos x="connsiteX0" y="connsiteY0"/>
                </a:cxn>
                <a:cxn ang="0">
                  <a:pos x="connsiteX1" y="connsiteY1"/>
                </a:cxn>
                <a:cxn ang="0">
                  <a:pos x="connsiteX2" y="connsiteY2"/>
                </a:cxn>
                <a:cxn ang="0">
                  <a:pos x="connsiteX3" y="connsiteY3"/>
                </a:cxn>
              </a:cxnLst>
              <a:rect l="l" t="t" r="r" b="b"/>
              <a:pathLst>
                <a:path w="3231832" h="1611751">
                  <a:moveTo>
                    <a:pt x="0" y="0"/>
                  </a:moveTo>
                  <a:lnTo>
                    <a:pt x="3231833" y="0"/>
                  </a:lnTo>
                  <a:cubicBezTo>
                    <a:pt x="3231833" y="0"/>
                    <a:pt x="1003618" y="264716"/>
                    <a:pt x="0" y="1520005"/>
                  </a:cubicBezTo>
                  <a:cubicBezTo>
                    <a:pt x="0" y="2065549"/>
                    <a:pt x="0" y="0"/>
                    <a:pt x="0" y="0"/>
                  </a:cubicBezTo>
                  <a:close/>
                </a:path>
              </a:pathLst>
            </a:custGeom>
            <a:gradFill flip="none" rotWithShape="1">
              <a:gsLst>
                <a:gs pos="0">
                  <a:srgbClr val="00316B"/>
                </a:gs>
                <a:gs pos="100000">
                  <a:srgbClr val="05447A"/>
                </a:gs>
              </a:gsLst>
              <a:path path="circle">
                <a:fillToRect l="100000" t="100000"/>
              </a:path>
              <a:tileRect r="-100000" b="-100000"/>
            </a:gradFill>
            <a:ln w="9525" cap="flat">
              <a:noFill/>
              <a:prstDash val="solid"/>
              <a:miter/>
            </a:ln>
            <a:effectLst>
              <a:outerShdw blurRad="63500" dist="38100" dir="16200000" rotWithShape="0">
                <a:srgbClr val="05447A">
                  <a:lumMod val="50000"/>
                  <a:alpha val="30000"/>
                </a:srgb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accent1"/>
                </a:solidFill>
                <a:effectLst/>
                <a:uLnTx/>
                <a:uFillTx/>
                <a:latin typeface="思源黑体 CN Bold" panose="020B0800000000000000" charset="-122"/>
                <a:ea typeface="思源黑体 CN Bold" panose="020B0800000000000000" charset="-122"/>
                <a:cs typeface="+mn-cs"/>
              </a:endParaRPr>
            </a:p>
          </p:txBody>
        </p:sp>
      </p:grpSp>
      <p:sp>
        <p:nvSpPr>
          <p:cNvPr id="28" name="文本框 27">
            <a:extLst>
              <a:ext uri="{FF2B5EF4-FFF2-40B4-BE49-F238E27FC236}">
                <a16:creationId xmlns:a16="http://schemas.microsoft.com/office/drawing/2014/main" id="{9DB662B0-DDC2-ED7E-2BFF-2D8246A886AA}"/>
              </a:ext>
            </a:extLst>
          </p:cNvPr>
          <p:cNvSpPr txBox="1"/>
          <p:nvPr/>
        </p:nvSpPr>
        <p:spPr>
          <a:xfrm>
            <a:off x="1350883" y="4603471"/>
            <a:ext cx="9490229" cy="835806"/>
          </a:xfrm>
          <a:prstGeom prst="rect">
            <a:avLst/>
          </a:prstGeom>
          <a:noFill/>
        </p:spPr>
        <p:txBody>
          <a:bodyPr wrap="square">
            <a:spAutoFit/>
          </a:bodyPr>
          <a:lstStyle/>
          <a:p>
            <a:pPr algn="ctr">
              <a:lnSpc>
                <a:spcPct val="130000"/>
              </a:lnSpc>
            </a:pP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误判部分基本都位于不同类型的</a:t>
            </a:r>
            <a:r>
              <a:rPr lang="zh-CN" altLang="en-US"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交界处</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，附近的地物特征影响了网络的判断；</a:t>
            </a:r>
            <a:endParaRPr lang="en-US" altLang="zh-CN"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a:p>
            <a:pPr algn="ctr">
              <a:lnSpc>
                <a:spcPct val="130000"/>
              </a:lnSpc>
            </a:pP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或是</a:t>
            </a:r>
            <a:r>
              <a:rPr lang="zh-CN" altLang="en-US"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重叠部分</a:t>
            </a:r>
            <a:r>
              <a:rPr lang="zh-CN" altLang="en-US" sz="2000" dirty="0">
                <a:solidFill>
                  <a:schemeClr val="accent1"/>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，例如社区中的土路，改分为哪类难以界定。</a:t>
            </a:r>
          </a:p>
        </p:txBody>
      </p:sp>
      <p:pic>
        <p:nvPicPr>
          <p:cNvPr id="9" name="图片 8">
            <a:extLst>
              <a:ext uri="{FF2B5EF4-FFF2-40B4-BE49-F238E27FC236}">
                <a16:creationId xmlns:a16="http://schemas.microsoft.com/office/drawing/2014/main" id="{50D9C26A-8012-584B-B8F7-F4B2EE4012BB}"/>
              </a:ext>
            </a:extLst>
          </p:cNvPr>
          <p:cNvPicPr>
            <a:picLocks noChangeAspect="1"/>
          </p:cNvPicPr>
          <p:nvPr/>
        </p:nvPicPr>
        <p:blipFill>
          <a:blip r:embed="rId4"/>
          <a:stretch>
            <a:fillRect/>
          </a:stretch>
        </p:blipFill>
        <p:spPr>
          <a:xfrm>
            <a:off x="417174" y="1140671"/>
            <a:ext cx="2676899" cy="2686425"/>
          </a:xfrm>
          <a:prstGeom prst="rect">
            <a:avLst/>
          </a:prstGeom>
        </p:spPr>
      </p:pic>
      <p:pic>
        <p:nvPicPr>
          <p:cNvPr id="11" name="图片 10">
            <a:extLst>
              <a:ext uri="{FF2B5EF4-FFF2-40B4-BE49-F238E27FC236}">
                <a16:creationId xmlns:a16="http://schemas.microsoft.com/office/drawing/2014/main" id="{462C3D7B-DECE-39B5-AB64-0CB70424C1E5}"/>
              </a:ext>
            </a:extLst>
          </p:cNvPr>
          <p:cNvPicPr>
            <a:picLocks noChangeAspect="1"/>
          </p:cNvPicPr>
          <p:nvPr/>
        </p:nvPicPr>
        <p:blipFill>
          <a:blip r:embed="rId5"/>
          <a:stretch>
            <a:fillRect/>
          </a:stretch>
        </p:blipFill>
        <p:spPr>
          <a:xfrm>
            <a:off x="3094073" y="1140671"/>
            <a:ext cx="2819794" cy="2695951"/>
          </a:xfrm>
          <a:prstGeom prst="rect">
            <a:avLst/>
          </a:prstGeom>
        </p:spPr>
      </p:pic>
      <p:pic>
        <p:nvPicPr>
          <p:cNvPr id="18" name="图片 17">
            <a:extLst>
              <a:ext uri="{FF2B5EF4-FFF2-40B4-BE49-F238E27FC236}">
                <a16:creationId xmlns:a16="http://schemas.microsoft.com/office/drawing/2014/main" id="{45C71CF3-3041-7805-E468-EBD7A288F7CC}"/>
              </a:ext>
            </a:extLst>
          </p:cNvPr>
          <p:cNvPicPr>
            <a:picLocks noChangeAspect="1"/>
          </p:cNvPicPr>
          <p:nvPr/>
        </p:nvPicPr>
        <p:blipFill>
          <a:blip r:embed="rId6"/>
          <a:stretch>
            <a:fillRect/>
          </a:stretch>
        </p:blipFill>
        <p:spPr>
          <a:xfrm>
            <a:off x="6768222" y="1140671"/>
            <a:ext cx="2350047" cy="2692376"/>
          </a:xfrm>
          <a:prstGeom prst="rect">
            <a:avLst/>
          </a:prstGeom>
        </p:spPr>
      </p:pic>
      <p:pic>
        <p:nvPicPr>
          <p:cNvPr id="30" name="图片 29">
            <a:extLst>
              <a:ext uri="{FF2B5EF4-FFF2-40B4-BE49-F238E27FC236}">
                <a16:creationId xmlns:a16="http://schemas.microsoft.com/office/drawing/2014/main" id="{8300D183-5BB0-9A6D-76DC-F92301F127B3}"/>
              </a:ext>
            </a:extLst>
          </p:cNvPr>
          <p:cNvPicPr>
            <a:picLocks noChangeAspect="1"/>
          </p:cNvPicPr>
          <p:nvPr/>
        </p:nvPicPr>
        <p:blipFill>
          <a:blip r:embed="rId7"/>
          <a:stretch>
            <a:fillRect/>
          </a:stretch>
        </p:blipFill>
        <p:spPr>
          <a:xfrm>
            <a:off x="9210544" y="1137215"/>
            <a:ext cx="2367764" cy="2692376"/>
          </a:xfrm>
          <a:prstGeom prst="rect">
            <a:avLst/>
          </a:prstGeom>
        </p:spPr>
      </p:pic>
    </p:spTree>
    <p:extLst>
      <p:ext uri="{BB962C8B-B14F-4D97-AF65-F5344CB8AC3E}">
        <p14:creationId xmlns:p14="http://schemas.microsoft.com/office/powerpoint/2010/main" val="14984480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3" name="图片 12" descr="C:\Users\Administrator.4HID7VA1ULHJQ66\Desktop\2.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4469" t="5144" r="2468" b="20712"/>
          <a:stretch>
            <a:fillRect/>
          </a:stretch>
        </p:blipFill>
        <p:spPr bwMode="auto">
          <a:xfrm>
            <a:off x="164466" y="1018540"/>
            <a:ext cx="12027535" cy="5824855"/>
          </a:xfrm>
          <a:custGeom>
            <a:avLst/>
            <a:gdLst>
              <a:gd name="connsiteX0" fmla="*/ 79782 w 12027535"/>
              <a:gd name="connsiteY0" fmla="*/ 0 h 5824855"/>
              <a:gd name="connsiteX1" fmla="*/ 12027535 w 12027535"/>
              <a:gd name="connsiteY1" fmla="*/ 0 h 5824855"/>
              <a:gd name="connsiteX2" fmla="*/ 12027535 w 12027535"/>
              <a:gd name="connsiteY2" fmla="*/ 5792246 h 5824855"/>
              <a:gd name="connsiteX3" fmla="*/ 11954686 w 12027535"/>
              <a:gd name="connsiteY3" fmla="*/ 5816051 h 5824855"/>
              <a:gd name="connsiteX4" fmla="*/ 11871734 w 12027535"/>
              <a:gd name="connsiteY4" fmla="*/ 5824855 h 5824855"/>
              <a:gd name="connsiteX5" fmla="*/ 411706 w 12027535"/>
              <a:gd name="connsiteY5" fmla="*/ 5824855 h 5824855"/>
              <a:gd name="connsiteX6" fmla="*/ 0 w 12027535"/>
              <a:gd name="connsiteY6" fmla="*/ 5391654 h 5824855"/>
              <a:gd name="connsiteX7" fmla="*/ 0 w 12027535"/>
              <a:gd name="connsiteY7" fmla="*/ 255803 h 5824855"/>
              <a:gd name="connsiteX8" fmla="*/ 79782 w 12027535"/>
              <a:gd name="connsiteY8" fmla="*/ 0 h 582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27535" h="5824855">
                <a:moveTo>
                  <a:pt x="79782" y="0"/>
                </a:moveTo>
                <a:lnTo>
                  <a:pt x="12027535" y="0"/>
                </a:lnTo>
                <a:lnTo>
                  <a:pt x="12027535" y="5792246"/>
                </a:lnTo>
                <a:lnTo>
                  <a:pt x="11954686" y="5816051"/>
                </a:lnTo>
                <a:cubicBezTo>
                  <a:pt x="11927890" y="5821824"/>
                  <a:pt x="11900147" y="5824855"/>
                  <a:pt x="11871734" y="5824855"/>
                </a:cubicBezTo>
                <a:lnTo>
                  <a:pt x="411706" y="5824855"/>
                </a:lnTo>
                <a:cubicBezTo>
                  <a:pt x="184402" y="5824855"/>
                  <a:pt x="0" y="5630825"/>
                  <a:pt x="0" y="5391654"/>
                </a:cubicBezTo>
                <a:lnTo>
                  <a:pt x="0" y="255803"/>
                </a:lnTo>
                <a:cubicBezTo>
                  <a:pt x="0" y="159976"/>
                  <a:pt x="29354" y="72068"/>
                  <a:pt x="79782" y="0"/>
                </a:cubicBezTo>
                <a:close/>
              </a:path>
            </a:pathLst>
          </a:cu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2541069" y="317"/>
            <a:ext cx="9650931" cy="101822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084580" y="4446270"/>
            <a:ext cx="11107420" cy="2411730"/>
          </a:xfrm>
          <a:custGeom>
            <a:avLst/>
            <a:gdLst>
              <a:gd name="connsiteX0" fmla="*/ 522794 w 11107420"/>
              <a:gd name="connsiteY0" fmla="*/ 0 h 2411730"/>
              <a:gd name="connsiteX1" fmla="*/ 10898316 w 11107420"/>
              <a:gd name="connsiteY1" fmla="*/ 0 h 2411730"/>
              <a:gd name="connsiteX2" fmla="*/ 11101811 w 11107420"/>
              <a:gd name="connsiteY2" fmla="*/ 41084 h 2411730"/>
              <a:gd name="connsiteX3" fmla="*/ 11107420 w 11107420"/>
              <a:gd name="connsiteY3" fmla="*/ 44128 h 2411730"/>
              <a:gd name="connsiteX4" fmla="*/ 11107420 w 11107420"/>
              <a:gd name="connsiteY4" fmla="*/ 2382842 h 2411730"/>
              <a:gd name="connsiteX5" fmla="*/ 11101811 w 11107420"/>
              <a:gd name="connsiteY5" fmla="*/ 2385887 h 2411730"/>
              <a:gd name="connsiteX6" fmla="*/ 11018556 w 11107420"/>
              <a:gd name="connsiteY6" fmla="*/ 2411730 h 2411730"/>
              <a:gd name="connsiteX7" fmla="*/ 402554 w 11107420"/>
              <a:gd name="connsiteY7" fmla="*/ 2411730 h 2411730"/>
              <a:gd name="connsiteX8" fmla="*/ 319299 w 11107420"/>
              <a:gd name="connsiteY8" fmla="*/ 2385887 h 2411730"/>
              <a:gd name="connsiteX9" fmla="*/ 0 w 11107420"/>
              <a:gd name="connsiteY9" fmla="*/ 1904176 h 2411730"/>
              <a:gd name="connsiteX10" fmla="*/ 0 w 11107420"/>
              <a:gd name="connsiteY10" fmla="*/ 522794 h 2411730"/>
              <a:gd name="connsiteX11" fmla="*/ 522794 w 11107420"/>
              <a:gd name="connsiteY11" fmla="*/ 0 h 241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07420" h="2411730">
                <a:moveTo>
                  <a:pt x="522794" y="0"/>
                </a:moveTo>
                <a:lnTo>
                  <a:pt x="10898316" y="0"/>
                </a:lnTo>
                <a:cubicBezTo>
                  <a:pt x="10970499" y="0"/>
                  <a:pt x="11039265" y="14629"/>
                  <a:pt x="11101811" y="41084"/>
                </a:cubicBezTo>
                <a:lnTo>
                  <a:pt x="11107420" y="44128"/>
                </a:lnTo>
                <a:lnTo>
                  <a:pt x="11107420" y="2382842"/>
                </a:lnTo>
                <a:lnTo>
                  <a:pt x="11101811" y="2385887"/>
                </a:lnTo>
                <a:lnTo>
                  <a:pt x="11018556" y="2411730"/>
                </a:lnTo>
                <a:lnTo>
                  <a:pt x="402554" y="2411730"/>
                </a:lnTo>
                <a:lnTo>
                  <a:pt x="319299" y="2385887"/>
                </a:lnTo>
                <a:cubicBezTo>
                  <a:pt x="131661" y="2306522"/>
                  <a:pt x="0" y="2120724"/>
                  <a:pt x="0" y="1904176"/>
                </a:cubicBezTo>
                <a:lnTo>
                  <a:pt x="0" y="522794"/>
                </a:lnTo>
                <a:cubicBezTo>
                  <a:pt x="0" y="234063"/>
                  <a:pt x="234063" y="0"/>
                  <a:pt x="522794" y="0"/>
                </a:cubicBezTo>
                <a:close/>
              </a:path>
            </a:pathLst>
          </a:custGeom>
          <a:gradFill>
            <a:gsLst>
              <a:gs pos="0">
                <a:schemeClr val="bg1">
                  <a:alpha val="0"/>
                </a:schemeClr>
              </a:gs>
              <a:gs pos="100000">
                <a:schemeClr val="bg1">
                  <a:alpha val="5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 name="组合 1"/>
          <p:cNvGrpSpPr/>
          <p:nvPr/>
        </p:nvGrpSpPr>
        <p:grpSpPr>
          <a:xfrm rot="5400000">
            <a:off x="-1154430" y="1155065"/>
            <a:ext cx="6859270" cy="4549775"/>
            <a:chOff x="0" y="5287"/>
            <a:chExt cx="19200" cy="5513"/>
          </a:xfrm>
        </p:grpSpPr>
        <p:sp>
          <p:nvSpPr>
            <p:cNvPr id="23" name="任意多边形: 形状 22"/>
            <p:cNvSpPr/>
            <p:nvPr/>
          </p:nvSpPr>
          <p:spPr>
            <a:xfrm>
              <a:off x="0" y="5287"/>
              <a:ext cx="19200" cy="5244"/>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2"/>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566"/>
                </a:solidFill>
              </a:endParaRPr>
            </a:p>
          </p:txBody>
        </p:sp>
        <p:sp>
          <p:nvSpPr>
            <p:cNvPr id="22" name="任意多边形: 形状 21"/>
            <p:cNvSpPr/>
            <p:nvPr/>
          </p:nvSpPr>
          <p:spPr>
            <a:xfrm>
              <a:off x="0" y="5556"/>
              <a:ext cx="19200" cy="5244"/>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1"/>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566"/>
                </a:solidFill>
              </a:endParaRPr>
            </a:p>
          </p:txBody>
        </p:sp>
      </p:grpSp>
      <p:pic>
        <p:nvPicPr>
          <p:cNvPr id="4" name="图片 3" descr="10标志与中英文校名组合规范03反白(竖式)"/>
          <p:cNvPicPr>
            <a:picLocks noChangeAspect="1"/>
          </p:cNvPicPr>
          <p:nvPr/>
        </p:nvPicPr>
        <p:blipFill>
          <a:blip r:embed="rId3"/>
          <a:srcRect l="40385" t="33160" r="41162"/>
          <a:stretch>
            <a:fillRect/>
          </a:stretch>
        </p:blipFill>
        <p:spPr>
          <a:xfrm>
            <a:off x="396240" y="1495425"/>
            <a:ext cx="1509395" cy="3866515"/>
          </a:xfrm>
          <a:prstGeom prst="rect">
            <a:avLst/>
          </a:prstGeom>
        </p:spPr>
      </p:pic>
      <p:sp>
        <p:nvSpPr>
          <p:cNvPr id="20486" name="文本框 4"/>
          <p:cNvSpPr txBox="1"/>
          <p:nvPr/>
        </p:nvSpPr>
        <p:spPr>
          <a:xfrm>
            <a:off x="5999480" y="2354580"/>
            <a:ext cx="5829300" cy="1014730"/>
          </a:xfrm>
          <a:prstGeom prst="rect">
            <a:avLst/>
          </a:prstGeom>
          <a:noFill/>
          <a:ln w="9525">
            <a:noFill/>
          </a:ln>
        </p:spPr>
        <p:txBody>
          <a:bodyPr wrap="square" anchor="t">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6000" b="1" noProof="0" dirty="0">
                <a:ln>
                  <a:noFill/>
                </a:ln>
                <a:gradFill>
                  <a:gsLst>
                    <a:gs pos="100000">
                      <a:schemeClr val="accent1">
                        <a:lumMod val="75000"/>
                      </a:schemeClr>
                    </a:gs>
                    <a:gs pos="0">
                      <a:schemeClr val="accent5">
                        <a:lumMod val="75000"/>
                      </a:schemeClr>
                    </a:gs>
                  </a:gsLst>
                  <a:lin ang="5400000" scaled="1"/>
                </a:gradFill>
                <a:effectLst/>
                <a:uLnTx/>
                <a:uFillTx/>
                <a:latin typeface="+mj-ea"/>
                <a:ea typeface="+mj-ea"/>
                <a:cs typeface="阿里巴巴普惠体 Medium" panose="00020600040101010101" pitchFamily="18" charset="-122"/>
                <a:sym typeface="+mn-ea"/>
              </a:rPr>
              <a:t>主要工作体现</a:t>
            </a:r>
          </a:p>
        </p:txBody>
      </p:sp>
      <p:sp>
        <p:nvSpPr>
          <p:cNvPr id="9" name="文本框 8"/>
          <p:cNvSpPr txBox="1"/>
          <p:nvPr/>
        </p:nvSpPr>
        <p:spPr>
          <a:xfrm>
            <a:off x="6078855" y="3369945"/>
            <a:ext cx="5587365" cy="306815"/>
          </a:xfrm>
          <a:prstGeom prst="rect">
            <a:avLst/>
          </a:prstGeom>
          <a:noFill/>
        </p:spPr>
        <p:txBody>
          <a:bodyPr wrap="square" rtlCol="0">
            <a:spAutoFit/>
          </a:bodyPr>
          <a:lstStyle>
            <a:defPPr>
              <a:defRPr lang="zh-CN"/>
            </a:defPPr>
            <a:lvl1pPr marR="0" lvl="0" indent="0" algn="dist" fontAlgn="auto">
              <a:lnSpc>
                <a:spcPct val="130000"/>
              </a:lnSpc>
              <a:spcBef>
                <a:spcPts val="0"/>
              </a:spcBef>
              <a:spcAft>
                <a:spcPts val="0"/>
              </a:spcAft>
              <a:buClrTx/>
              <a:buSzTx/>
              <a:buFontTx/>
              <a:buNone/>
              <a:defRPr sz="1200" b="1">
                <a:ln>
                  <a:noFill/>
                </a:ln>
                <a:solidFill>
                  <a:prstClr val="black"/>
                </a:solidFill>
                <a:effectLst/>
                <a:uLnTx/>
                <a:uFillTx/>
                <a:latin typeface="+mj-lt"/>
                <a:ea typeface="思源宋体 CN Heavy" panose="02020900000000000000" pitchFamily="18" charset="-122"/>
                <a:cs typeface="DIN" charset="0"/>
              </a:defRPr>
            </a:lvl1pPr>
          </a:lstStyle>
          <a:p>
            <a:r>
              <a:rPr lang="en-US" altLang="zh-CN" dirty="0">
                <a:sym typeface="OPPOSans M" panose="00020600040101010101" pitchFamily="18" charset="-122"/>
              </a:rPr>
              <a:t>THE MAIN WORK REFLECTS</a:t>
            </a:r>
          </a:p>
        </p:txBody>
      </p:sp>
      <p:sp>
        <p:nvSpPr>
          <p:cNvPr id="6" name="任意多边形: 形状 3"/>
          <p:cNvSpPr/>
          <p:nvPr/>
        </p:nvSpPr>
        <p:spPr>
          <a:xfrm>
            <a:off x="6078855" y="3889375"/>
            <a:ext cx="5587365" cy="368300"/>
          </a:xfrm>
          <a:custGeom>
            <a:avLst/>
            <a:gdLst>
              <a:gd name="connsiteX0" fmla="*/ 0 w 4114800"/>
              <a:gd name="connsiteY0" fmla="*/ 0 h 409575"/>
              <a:gd name="connsiteX1" fmla="*/ 1181100 w 4114800"/>
              <a:gd name="connsiteY1" fmla="*/ 0 h 409575"/>
              <a:gd name="connsiteX2" fmla="*/ 1181100 w 4114800"/>
              <a:gd name="connsiteY2" fmla="*/ 409575 h 409575"/>
              <a:gd name="connsiteX3" fmla="*/ 1581150 w 4114800"/>
              <a:gd name="connsiteY3" fmla="*/ 9525 h 409575"/>
              <a:gd name="connsiteX4" fmla="*/ 4114800 w 4114800"/>
              <a:gd name="connsiteY4" fmla="*/ 9525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4800" h="409575">
                <a:moveTo>
                  <a:pt x="0" y="0"/>
                </a:moveTo>
                <a:lnTo>
                  <a:pt x="1181100" y="0"/>
                </a:lnTo>
                <a:lnTo>
                  <a:pt x="1181100" y="409575"/>
                </a:lnTo>
                <a:lnTo>
                  <a:pt x="1581150" y="9525"/>
                </a:lnTo>
                <a:lnTo>
                  <a:pt x="4114800" y="9525"/>
                </a:lnTo>
              </a:path>
            </a:pathLst>
          </a:custGeom>
          <a:noFill/>
          <a:ln>
            <a:solidFill>
              <a:srgbClr val="1E3E6E"/>
            </a:solidFill>
          </a:ln>
        </p:spPr>
        <p:style>
          <a:lnRef idx="2">
            <a:srgbClr val="006EFF">
              <a:shade val="50000"/>
            </a:srgbClr>
          </a:lnRef>
          <a:fillRef idx="1">
            <a:srgbClr val="006EFF"/>
          </a:fillRef>
          <a:effectRef idx="0">
            <a:srgbClr val="006EFF"/>
          </a:effectRef>
          <a:fontRef idx="minor">
            <a:sysClr val="window" lastClr="FFFFFF"/>
          </a:fontRef>
        </p:style>
        <p:txBody>
          <a:bodyPr rtlCol="0" anchor="ctr"/>
          <a:lstStyle/>
          <a:p>
            <a:pPr algn="ctr" fontAlgn="auto"/>
            <a:endParaRPr lang="zh-CN" altLang="en-US" strike="noStrike" noProof="1"/>
          </a:p>
        </p:txBody>
      </p:sp>
      <p:sp>
        <p:nvSpPr>
          <p:cNvPr id="3" name="文本框 2"/>
          <p:cNvSpPr txBox="1"/>
          <p:nvPr/>
        </p:nvSpPr>
        <p:spPr>
          <a:xfrm>
            <a:off x="3750310" y="2028190"/>
            <a:ext cx="2026285" cy="1861185"/>
          </a:xfrm>
          <a:prstGeom prst="rect">
            <a:avLst/>
          </a:prstGeom>
          <a:noFill/>
          <a:effectLst>
            <a:outerShdw blurRad="63500" sx="102000" sy="102000" algn="ctr" rotWithShape="0">
              <a:srgbClr val="D8C6A0">
                <a:alpha val="40000"/>
              </a:srgbClr>
            </a:outerShdw>
          </a:effectLst>
        </p:spPr>
        <p:txBody>
          <a:bodyPr wrap="square" rtlCol="0">
            <a:spAutoFit/>
          </a:bodyPr>
          <a:lstStyle/>
          <a:p>
            <a:r>
              <a:rPr lang="en-US" altLang="zh-CN" sz="11500" b="1" dirty="0">
                <a:gradFill>
                  <a:gsLst>
                    <a:gs pos="0">
                      <a:schemeClr val="accent5">
                        <a:lumMod val="75000"/>
                      </a:schemeClr>
                    </a:gs>
                    <a:gs pos="68000">
                      <a:schemeClr val="accent1">
                        <a:lumMod val="75000"/>
                      </a:schemeClr>
                    </a:gs>
                  </a:gsLst>
                  <a:lin ang="2700000" scaled="0"/>
                </a:gradFill>
                <a:effectLst>
                  <a:outerShdw blurRad="50800" dist="38100" dir="2700000" algn="tl" rotWithShape="0">
                    <a:srgbClr val="1E3E6E">
                      <a:alpha val="40000"/>
                    </a:srgbClr>
                  </a:outerShdw>
                </a:effectLst>
                <a:latin typeface="+mj-ea"/>
                <a:ea typeface="+mj-ea"/>
              </a:rPr>
              <a:t>04</a:t>
            </a:r>
          </a:p>
        </p:txBody>
      </p:sp>
    </p:spTree>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sp>
        <p:nvSpPr>
          <p:cNvPr id="115" name="矩形: 圆角 114"/>
          <p:cNvSpPr/>
          <p:nvPr/>
        </p:nvSpPr>
        <p:spPr>
          <a:xfrm>
            <a:off x="1308735" y="1270265"/>
            <a:ext cx="9575165" cy="4664956"/>
          </a:xfrm>
          <a:prstGeom prst="roundRect">
            <a:avLst>
              <a:gd name="adj" fmla="val 3951"/>
            </a:avLst>
          </a:prstGeom>
          <a:gradFill>
            <a:gsLst>
              <a:gs pos="70000">
                <a:srgbClr val="FFFFFF"/>
              </a:gs>
              <a:gs pos="0">
                <a:schemeClr val="bg1"/>
              </a:gs>
              <a:gs pos="100000">
                <a:schemeClr val="bg1">
                  <a:alpha val="0"/>
                </a:schemeClr>
              </a:gs>
            </a:gsLst>
            <a:lin ang="5400000" scaled="0"/>
          </a:gradFill>
          <a:ln w="12700" cap="flat" cmpd="sng" algn="ctr">
            <a:gradFill>
              <a:gsLst>
                <a:gs pos="0">
                  <a:srgbClr val="1E3E6E"/>
                </a:gs>
                <a:gs pos="100000">
                  <a:srgbClr val="1E3E6E">
                    <a:alpha val="0"/>
                  </a:srgbClr>
                </a:gs>
              </a:gsLst>
              <a:lin ang="5400000" scaled="1"/>
            </a:gradFill>
            <a:prstDash val="solid"/>
            <a:miter lim="800000"/>
          </a:ln>
          <a:effectLst>
            <a:outerShdw blurRad="317500" dist="38100" dir="5400000" algn="t" rotWithShape="0">
              <a:srgbClr val="1E3E6E">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Regular"/>
              <a:ea typeface="阿里巴巴普惠体 R" panose="00020600040101010101" charset="-122"/>
              <a:cs typeface="+mn-cs"/>
            </a:endParaRPr>
          </a:p>
        </p:txBody>
      </p:sp>
      <p:sp>
        <p:nvSpPr>
          <p:cNvPr id="122" name="矩形 121"/>
          <p:cNvSpPr/>
          <p:nvPr/>
        </p:nvSpPr>
        <p:spPr>
          <a:xfrm>
            <a:off x="2132975" y="2460247"/>
            <a:ext cx="7926050" cy="1943802"/>
          </a:xfrm>
          <a:prstGeom prst="rect">
            <a:avLst/>
          </a:prstGeom>
        </p:spPr>
        <p:txBody>
          <a:bodyPr wrap="square" lIns="0" tIns="0" rIns="0" bIns="0">
            <a:spAutoFit/>
          </a:bodyPr>
          <a:lstStyle/>
          <a:p>
            <a:pPr algn="just" eaLnBrk="0" fontAlgn="base" hangingPunct="0">
              <a:lnSpc>
                <a:spcPct val="130000"/>
              </a:lnSpc>
              <a:spcBef>
                <a:spcPct val="0"/>
              </a:spcBef>
              <a:spcAft>
                <a:spcPct val="0"/>
              </a:spcAft>
              <a:defRPr/>
            </a:pPr>
            <a:r>
              <a:rPr lang="en-US" altLang="zh-CN" sz="2000" dirty="0">
                <a:latin typeface="黑体" panose="02010609060101010101" pitchFamily="49" charset="-122"/>
                <a:ea typeface="黑体" panose="02010609060101010101" pitchFamily="49" charset="-122"/>
                <a:sym typeface="阿里巴巴普惠体" panose="00020600040101010101" pitchFamily="18" charset="-122"/>
              </a:rPr>
              <a:t>1</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、处理了</a:t>
            </a:r>
            <a:r>
              <a:rPr lang="en-US" altLang="zh-CN"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1171</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张</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遥感图像，总覆盖面积为</a:t>
            </a:r>
            <a:r>
              <a:rPr lang="en-US" altLang="zh-CN"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2.25</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平方公里</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，裁剪了</a:t>
            </a:r>
            <a:r>
              <a:rPr lang="en-US" altLang="zh-CN"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25000</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张道路图像，人工标注了</a:t>
            </a:r>
            <a:r>
              <a:rPr lang="en-US" altLang="zh-CN"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800</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张道路图。</a:t>
            </a:r>
            <a:endParaRPr lang="en-US" altLang="zh-CN" sz="2000" dirty="0">
              <a:latin typeface="黑体" panose="02010609060101010101" pitchFamily="49" charset="-122"/>
              <a:ea typeface="黑体" panose="02010609060101010101" pitchFamily="49" charset="-122"/>
              <a:sym typeface="阿里巴巴普惠体" panose="00020600040101010101" pitchFamily="18" charset="-122"/>
            </a:endParaRPr>
          </a:p>
          <a:p>
            <a:pPr algn="just" eaLnBrk="0" fontAlgn="base" hangingPunct="0">
              <a:lnSpc>
                <a:spcPct val="130000"/>
              </a:lnSpc>
              <a:spcBef>
                <a:spcPct val="0"/>
              </a:spcBef>
              <a:spcAft>
                <a:spcPct val="0"/>
              </a:spcAft>
              <a:defRPr/>
            </a:pPr>
            <a:r>
              <a:rPr lang="en-US" altLang="zh-CN" sz="2000" dirty="0">
                <a:latin typeface="黑体" panose="02010609060101010101" pitchFamily="49" charset="-122"/>
                <a:ea typeface="黑体" panose="02010609060101010101" pitchFamily="49" charset="-122"/>
                <a:sym typeface="阿里巴巴普惠体" panose="00020600040101010101" pitchFamily="18" charset="-122"/>
              </a:rPr>
              <a:t>2</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、编写</a:t>
            </a:r>
            <a:r>
              <a:rPr lang="en-US" altLang="zh-CN" sz="2000" dirty="0">
                <a:latin typeface="黑体" panose="02010609060101010101" pitchFamily="49" charset="-122"/>
                <a:ea typeface="黑体" panose="02010609060101010101" pitchFamily="49" charset="-122"/>
                <a:sym typeface="阿里巴巴普惠体" panose="00020600040101010101" pitchFamily="18" charset="-122"/>
              </a:rPr>
              <a:t>U-Net</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与</a:t>
            </a:r>
            <a:r>
              <a:rPr lang="en-US" altLang="zh-CN" sz="2000" dirty="0">
                <a:latin typeface="黑体" panose="02010609060101010101" pitchFamily="49" charset="-122"/>
                <a:ea typeface="黑体" panose="02010609060101010101" pitchFamily="49" charset="-122"/>
                <a:sym typeface="阿里巴巴普惠体" panose="00020600040101010101" pitchFamily="18" charset="-122"/>
              </a:rPr>
              <a:t>CNN</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网络模型。</a:t>
            </a:r>
            <a:endParaRPr lang="en-US" altLang="zh-CN" sz="2000" dirty="0">
              <a:latin typeface="黑体" panose="02010609060101010101" pitchFamily="49" charset="-122"/>
              <a:ea typeface="黑体" panose="02010609060101010101" pitchFamily="49" charset="-122"/>
              <a:sym typeface="阿里巴巴普惠体" panose="00020600040101010101" pitchFamily="18" charset="-122"/>
            </a:endParaRPr>
          </a:p>
          <a:p>
            <a:pPr algn="just" eaLnBrk="0" fontAlgn="base" hangingPunct="0">
              <a:lnSpc>
                <a:spcPct val="130000"/>
              </a:lnSpc>
              <a:spcBef>
                <a:spcPct val="0"/>
              </a:spcBef>
              <a:spcAft>
                <a:spcPct val="0"/>
              </a:spcAft>
              <a:defRPr/>
            </a:pPr>
            <a:r>
              <a:rPr lang="en-US" altLang="zh-CN" sz="2000" dirty="0">
                <a:latin typeface="黑体" panose="02010609060101010101" pitchFamily="49" charset="-122"/>
                <a:ea typeface="黑体" panose="02010609060101010101" pitchFamily="49" charset="-122"/>
                <a:sym typeface="阿里巴巴普惠体" panose="00020600040101010101" pitchFamily="18" charset="-122"/>
              </a:rPr>
              <a:t>3</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、模型训练了数十个小时，迭代了数千轮次。</a:t>
            </a:r>
            <a:endParaRPr lang="en-US" altLang="zh-CN" sz="2000" dirty="0">
              <a:latin typeface="黑体" panose="02010609060101010101" pitchFamily="49" charset="-122"/>
              <a:ea typeface="黑体" panose="02010609060101010101" pitchFamily="49" charset="-122"/>
              <a:sym typeface="阿里巴巴普惠体" panose="00020600040101010101" pitchFamily="18" charset="-122"/>
            </a:endParaRPr>
          </a:p>
          <a:p>
            <a:pPr algn="just" eaLnBrk="0" fontAlgn="base" hangingPunct="0">
              <a:lnSpc>
                <a:spcPct val="130000"/>
              </a:lnSpc>
              <a:spcBef>
                <a:spcPct val="0"/>
              </a:spcBef>
              <a:spcAft>
                <a:spcPct val="0"/>
              </a:spcAft>
              <a:defRPr/>
            </a:pPr>
            <a:r>
              <a:rPr lang="en-US" altLang="zh-CN" sz="2000" dirty="0">
                <a:latin typeface="黑体" panose="02010609060101010101" pitchFamily="49" charset="-122"/>
                <a:ea typeface="黑体" panose="02010609060101010101" pitchFamily="49" charset="-122"/>
                <a:sym typeface="阿里巴巴普惠体" panose="00020600040101010101" pitchFamily="18" charset="-122"/>
              </a:rPr>
              <a:t>4</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、量化评估了道路提取结果。</a:t>
            </a:r>
          </a:p>
        </p:txBody>
      </p:sp>
      <p:sp>
        <p:nvSpPr>
          <p:cNvPr id="17" name="流程图: 终止 16"/>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新月形 17"/>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pic>
        <p:nvPicPr>
          <p:cNvPr id="7" name="图形 6" descr="前引号"/>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86824" y="1316565"/>
            <a:ext cx="914400" cy="914400"/>
          </a:xfrm>
          <a:prstGeom prst="rect">
            <a:avLst/>
          </a:prstGeom>
        </p:spPr>
      </p:pic>
      <p:pic>
        <p:nvPicPr>
          <p:cNvPr id="9" name="图形 8" descr="后引号"/>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416935" y="4476156"/>
            <a:ext cx="914400" cy="914400"/>
          </a:xfrm>
          <a:prstGeom prst="rect">
            <a:avLst/>
          </a:prstGeom>
        </p:spPr>
      </p:pic>
      <p:grpSp>
        <p:nvGrpSpPr>
          <p:cNvPr id="22" name="组合 21"/>
          <p:cNvGrpSpPr/>
          <p:nvPr/>
        </p:nvGrpSpPr>
        <p:grpSpPr>
          <a:xfrm>
            <a:off x="0" y="4861367"/>
            <a:ext cx="12192000" cy="1996633"/>
            <a:chOff x="0" y="3356985"/>
            <a:chExt cx="12192000" cy="3501015"/>
          </a:xfrm>
        </p:grpSpPr>
        <p:sp>
          <p:nvSpPr>
            <p:cNvPr id="23" name="任意多边形: 形状 22"/>
            <p:cNvSpPr/>
            <p:nvPr/>
          </p:nvSpPr>
          <p:spPr>
            <a:xfrm>
              <a:off x="0" y="3356985"/>
              <a:ext cx="12192000" cy="3329740"/>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2"/>
            </a:solidFill>
            <a:ln>
              <a:noFill/>
            </a:ln>
            <a:effectLst>
              <a:outerShdw blurRad="228600" dist="38100" dir="16200000" rotWithShape="0">
                <a:srgbClr val="745D3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4" name="任意多边形: 形状 23"/>
            <p:cNvSpPr/>
            <p:nvPr/>
          </p:nvSpPr>
          <p:spPr>
            <a:xfrm>
              <a:off x="0" y="3528260"/>
              <a:ext cx="12192000" cy="3329740"/>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1"/>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6566"/>
                </a:solidFill>
              </a:endParaRPr>
            </a:p>
          </p:txBody>
        </p:sp>
      </p:grpSp>
      <p:sp>
        <p:nvSpPr>
          <p:cNvPr id="2" name="文本框 1"/>
          <p:cNvSpPr txBox="1"/>
          <p:nvPr/>
        </p:nvSpPr>
        <p:spPr>
          <a:xfrm>
            <a:off x="1386658" y="548540"/>
            <a:ext cx="1641475"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0" i="0" u="none" strike="noStrike" cap="none" spc="0" normalizeH="0" baseline="0">
                <a:ln>
                  <a:noFill/>
                </a:ln>
                <a:solidFill>
                  <a:prstClr val="black"/>
                </a:solidFill>
                <a:effectLst/>
                <a:uLnTx/>
                <a:uFillTx/>
                <a:latin typeface="思源宋体 CN" panose="02020400000000000000" pitchFamily="18" charset="-122"/>
                <a:ea typeface="思源宋体 CN" panose="02020400000000000000" pitchFamily="18" charset="-122"/>
                <a:cs typeface="OPPOSans B" panose="00020600040101010101" pitchFamily="18" charset="-122"/>
              </a:defRPr>
            </a:lvl1pPr>
          </a:lstStyle>
          <a:p>
            <a:r>
              <a:rPr lang="zh-CN" altLang="en-US" b="1" dirty="0">
                <a:latin typeface="黑体" panose="02010609060101010101" pitchFamily="49" charset="-122"/>
                <a:ea typeface="黑体" panose="02010609060101010101" pitchFamily="49" charset="-122"/>
                <a:sym typeface="OPPOSans B" panose="00020600040101010101" pitchFamily="18" charset="-122"/>
              </a:rPr>
              <a:t>主要工作</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3" name="图片 12" descr="C:\Users\Administrator.4HID7VA1ULHJQ66\Desktop\2.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4469" t="5144" r="2468" b="20712"/>
          <a:stretch>
            <a:fillRect/>
          </a:stretch>
        </p:blipFill>
        <p:spPr bwMode="auto">
          <a:xfrm>
            <a:off x="164466" y="1018540"/>
            <a:ext cx="12027535" cy="5824855"/>
          </a:xfrm>
          <a:custGeom>
            <a:avLst/>
            <a:gdLst>
              <a:gd name="connsiteX0" fmla="*/ 79782 w 12027535"/>
              <a:gd name="connsiteY0" fmla="*/ 0 h 5824855"/>
              <a:gd name="connsiteX1" fmla="*/ 12027535 w 12027535"/>
              <a:gd name="connsiteY1" fmla="*/ 0 h 5824855"/>
              <a:gd name="connsiteX2" fmla="*/ 12027535 w 12027535"/>
              <a:gd name="connsiteY2" fmla="*/ 5792246 h 5824855"/>
              <a:gd name="connsiteX3" fmla="*/ 11954686 w 12027535"/>
              <a:gd name="connsiteY3" fmla="*/ 5816051 h 5824855"/>
              <a:gd name="connsiteX4" fmla="*/ 11871734 w 12027535"/>
              <a:gd name="connsiteY4" fmla="*/ 5824855 h 5824855"/>
              <a:gd name="connsiteX5" fmla="*/ 411706 w 12027535"/>
              <a:gd name="connsiteY5" fmla="*/ 5824855 h 5824855"/>
              <a:gd name="connsiteX6" fmla="*/ 0 w 12027535"/>
              <a:gd name="connsiteY6" fmla="*/ 5391654 h 5824855"/>
              <a:gd name="connsiteX7" fmla="*/ 0 w 12027535"/>
              <a:gd name="connsiteY7" fmla="*/ 255803 h 5824855"/>
              <a:gd name="connsiteX8" fmla="*/ 79782 w 12027535"/>
              <a:gd name="connsiteY8" fmla="*/ 0 h 582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27535" h="5824855">
                <a:moveTo>
                  <a:pt x="79782" y="0"/>
                </a:moveTo>
                <a:lnTo>
                  <a:pt x="12027535" y="0"/>
                </a:lnTo>
                <a:lnTo>
                  <a:pt x="12027535" y="5792246"/>
                </a:lnTo>
                <a:lnTo>
                  <a:pt x="11954686" y="5816051"/>
                </a:lnTo>
                <a:cubicBezTo>
                  <a:pt x="11927890" y="5821824"/>
                  <a:pt x="11900147" y="5824855"/>
                  <a:pt x="11871734" y="5824855"/>
                </a:cubicBezTo>
                <a:lnTo>
                  <a:pt x="411706" y="5824855"/>
                </a:lnTo>
                <a:cubicBezTo>
                  <a:pt x="184402" y="5824855"/>
                  <a:pt x="0" y="5630825"/>
                  <a:pt x="0" y="5391654"/>
                </a:cubicBezTo>
                <a:lnTo>
                  <a:pt x="0" y="255803"/>
                </a:lnTo>
                <a:cubicBezTo>
                  <a:pt x="0" y="159976"/>
                  <a:pt x="29354" y="72068"/>
                  <a:pt x="79782" y="0"/>
                </a:cubicBezTo>
                <a:close/>
              </a:path>
            </a:pathLst>
          </a:custGeom>
          <a:noFill/>
          <a:extLst>
            <a:ext uri="{909E8E84-426E-40DD-AFC4-6F175D3DCCD1}">
              <a14:hiddenFill xmlns:a14="http://schemas.microsoft.com/office/drawing/2010/main">
                <a:solidFill>
                  <a:srgbClr val="FFFFFF"/>
                </a:solidFill>
              </a14:hiddenFill>
            </a:ext>
          </a:extLst>
        </p:spPr>
      </p:pic>
      <p:sp>
        <p:nvSpPr>
          <p:cNvPr id="15" name="任意多边形 14"/>
          <p:cNvSpPr/>
          <p:nvPr/>
        </p:nvSpPr>
        <p:spPr>
          <a:xfrm>
            <a:off x="1084580" y="4446270"/>
            <a:ext cx="11107420" cy="2411730"/>
          </a:xfrm>
          <a:custGeom>
            <a:avLst/>
            <a:gdLst>
              <a:gd name="connsiteX0" fmla="*/ 522794 w 11107420"/>
              <a:gd name="connsiteY0" fmla="*/ 0 h 2411730"/>
              <a:gd name="connsiteX1" fmla="*/ 10898316 w 11107420"/>
              <a:gd name="connsiteY1" fmla="*/ 0 h 2411730"/>
              <a:gd name="connsiteX2" fmla="*/ 11101811 w 11107420"/>
              <a:gd name="connsiteY2" fmla="*/ 41084 h 2411730"/>
              <a:gd name="connsiteX3" fmla="*/ 11107420 w 11107420"/>
              <a:gd name="connsiteY3" fmla="*/ 44128 h 2411730"/>
              <a:gd name="connsiteX4" fmla="*/ 11107420 w 11107420"/>
              <a:gd name="connsiteY4" fmla="*/ 2382842 h 2411730"/>
              <a:gd name="connsiteX5" fmla="*/ 11101811 w 11107420"/>
              <a:gd name="connsiteY5" fmla="*/ 2385887 h 2411730"/>
              <a:gd name="connsiteX6" fmla="*/ 11018556 w 11107420"/>
              <a:gd name="connsiteY6" fmla="*/ 2411730 h 2411730"/>
              <a:gd name="connsiteX7" fmla="*/ 402554 w 11107420"/>
              <a:gd name="connsiteY7" fmla="*/ 2411730 h 2411730"/>
              <a:gd name="connsiteX8" fmla="*/ 319299 w 11107420"/>
              <a:gd name="connsiteY8" fmla="*/ 2385887 h 2411730"/>
              <a:gd name="connsiteX9" fmla="*/ 0 w 11107420"/>
              <a:gd name="connsiteY9" fmla="*/ 1904176 h 2411730"/>
              <a:gd name="connsiteX10" fmla="*/ 0 w 11107420"/>
              <a:gd name="connsiteY10" fmla="*/ 522794 h 2411730"/>
              <a:gd name="connsiteX11" fmla="*/ 522794 w 11107420"/>
              <a:gd name="connsiteY11" fmla="*/ 0 h 241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07420" h="2411730">
                <a:moveTo>
                  <a:pt x="522794" y="0"/>
                </a:moveTo>
                <a:lnTo>
                  <a:pt x="10898316" y="0"/>
                </a:lnTo>
                <a:cubicBezTo>
                  <a:pt x="10970499" y="0"/>
                  <a:pt x="11039265" y="14629"/>
                  <a:pt x="11101811" y="41084"/>
                </a:cubicBezTo>
                <a:lnTo>
                  <a:pt x="11107420" y="44128"/>
                </a:lnTo>
                <a:lnTo>
                  <a:pt x="11107420" y="2382842"/>
                </a:lnTo>
                <a:lnTo>
                  <a:pt x="11101811" y="2385887"/>
                </a:lnTo>
                <a:lnTo>
                  <a:pt x="11018556" y="2411730"/>
                </a:lnTo>
                <a:lnTo>
                  <a:pt x="402554" y="2411730"/>
                </a:lnTo>
                <a:lnTo>
                  <a:pt x="319299" y="2385887"/>
                </a:lnTo>
                <a:cubicBezTo>
                  <a:pt x="131661" y="2306522"/>
                  <a:pt x="0" y="2120724"/>
                  <a:pt x="0" y="1904176"/>
                </a:cubicBezTo>
                <a:lnTo>
                  <a:pt x="0" y="522794"/>
                </a:lnTo>
                <a:cubicBezTo>
                  <a:pt x="0" y="234063"/>
                  <a:pt x="234063" y="0"/>
                  <a:pt x="522794" y="0"/>
                </a:cubicBezTo>
                <a:close/>
              </a:path>
            </a:pathLst>
          </a:custGeom>
          <a:gradFill>
            <a:gsLst>
              <a:gs pos="0">
                <a:schemeClr val="bg1">
                  <a:alpha val="0"/>
                </a:schemeClr>
              </a:gs>
              <a:gs pos="100000">
                <a:schemeClr val="bg1">
                  <a:alpha val="5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矩形 11"/>
          <p:cNvSpPr/>
          <p:nvPr/>
        </p:nvSpPr>
        <p:spPr>
          <a:xfrm>
            <a:off x="2541069" y="317"/>
            <a:ext cx="9650931" cy="101822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rot="5400000">
            <a:off x="-1154430" y="1155065"/>
            <a:ext cx="6859270" cy="4549775"/>
            <a:chOff x="0" y="5287"/>
            <a:chExt cx="19200" cy="5513"/>
          </a:xfrm>
        </p:grpSpPr>
        <p:sp>
          <p:nvSpPr>
            <p:cNvPr id="23" name="任意多边形: 形状 22"/>
            <p:cNvSpPr/>
            <p:nvPr/>
          </p:nvSpPr>
          <p:spPr>
            <a:xfrm>
              <a:off x="0" y="5287"/>
              <a:ext cx="19200" cy="5244"/>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2"/>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566"/>
                </a:solidFill>
              </a:endParaRPr>
            </a:p>
          </p:txBody>
        </p:sp>
        <p:sp>
          <p:nvSpPr>
            <p:cNvPr id="22" name="任意多边形: 形状 21"/>
            <p:cNvSpPr/>
            <p:nvPr/>
          </p:nvSpPr>
          <p:spPr>
            <a:xfrm>
              <a:off x="0" y="5556"/>
              <a:ext cx="19200" cy="5244"/>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1"/>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566"/>
                </a:solidFill>
              </a:endParaRPr>
            </a:p>
          </p:txBody>
        </p:sp>
      </p:grpSp>
      <p:pic>
        <p:nvPicPr>
          <p:cNvPr id="4" name="图片 3" descr="10标志与中英文校名组合规范03反白(竖式)"/>
          <p:cNvPicPr>
            <a:picLocks noChangeAspect="1"/>
          </p:cNvPicPr>
          <p:nvPr/>
        </p:nvPicPr>
        <p:blipFill>
          <a:blip r:embed="rId3"/>
          <a:srcRect l="40385" t="33160" r="41162"/>
          <a:stretch>
            <a:fillRect/>
          </a:stretch>
        </p:blipFill>
        <p:spPr>
          <a:xfrm>
            <a:off x="396240" y="1495425"/>
            <a:ext cx="1509395" cy="3866515"/>
          </a:xfrm>
          <a:prstGeom prst="rect">
            <a:avLst/>
          </a:prstGeom>
        </p:spPr>
      </p:pic>
      <p:sp>
        <p:nvSpPr>
          <p:cNvPr id="20486" name="文本框 4"/>
          <p:cNvSpPr txBox="1"/>
          <p:nvPr/>
        </p:nvSpPr>
        <p:spPr>
          <a:xfrm>
            <a:off x="6030595" y="2354580"/>
            <a:ext cx="5761990" cy="1015663"/>
          </a:xfrm>
          <a:prstGeom prst="rect">
            <a:avLst/>
          </a:prstGeom>
          <a:noFill/>
          <a:ln w="9525">
            <a:noFill/>
          </a:ln>
        </p:spPr>
        <p:txBody>
          <a:bodyPr wrap="square" anchor="t">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6000" b="1" noProof="0" dirty="0">
                <a:ln>
                  <a:noFill/>
                </a:ln>
                <a:gradFill>
                  <a:gsLst>
                    <a:gs pos="100000">
                      <a:schemeClr val="accent2">
                        <a:lumMod val="50000"/>
                      </a:schemeClr>
                    </a:gs>
                    <a:gs pos="0">
                      <a:schemeClr val="accent2">
                        <a:lumMod val="75000"/>
                      </a:schemeClr>
                    </a:gs>
                  </a:gsLst>
                  <a:lin ang="5400000" scaled="1"/>
                </a:gradFill>
                <a:effectLst/>
                <a:uLnTx/>
                <a:uFillTx/>
                <a:latin typeface="+mj-ea"/>
                <a:ea typeface="+mj-ea"/>
                <a:cs typeface="阿里巴巴普惠体 Medium" panose="00020600040101010101" pitchFamily="18" charset="-122"/>
                <a:sym typeface="+mn-ea"/>
              </a:rPr>
              <a:t>结论与展望</a:t>
            </a:r>
          </a:p>
        </p:txBody>
      </p:sp>
      <p:sp>
        <p:nvSpPr>
          <p:cNvPr id="9" name="文本框 8"/>
          <p:cNvSpPr txBox="1"/>
          <p:nvPr/>
        </p:nvSpPr>
        <p:spPr>
          <a:xfrm>
            <a:off x="6078855" y="3369945"/>
            <a:ext cx="5587365" cy="306815"/>
          </a:xfrm>
          <a:prstGeom prst="rect">
            <a:avLst/>
          </a:prstGeom>
          <a:noFill/>
        </p:spPr>
        <p:txBody>
          <a:bodyPr wrap="square" rtlCol="0">
            <a:spAutoFit/>
          </a:bodyPr>
          <a:lstStyle>
            <a:defPPr>
              <a:defRPr lang="zh-CN"/>
            </a:defPPr>
            <a:lvl1pPr marR="0" lvl="0" indent="0" algn="dist" fontAlgn="auto">
              <a:lnSpc>
                <a:spcPct val="130000"/>
              </a:lnSpc>
              <a:spcBef>
                <a:spcPts val="0"/>
              </a:spcBef>
              <a:spcAft>
                <a:spcPts val="0"/>
              </a:spcAft>
              <a:buClrTx/>
              <a:buSzTx/>
              <a:buFontTx/>
              <a:buNone/>
              <a:defRPr sz="1200" b="1">
                <a:ln>
                  <a:noFill/>
                </a:ln>
                <a:solidFill>
                  <a:prstClr val="black"/>
                </a:solidFill>
                <a:effectLst/>
                <a:uLnTx/>
                <a:uFillTx/>
                <a:latin typeface="+mj-lt"/>
                <a:ea typeface="思源宋体 CN Heavy" panose="02020900000000000000" pitchFamily="18" charset="-122"/>
                <a:cs typeface="DIN" charset="0"/>
              </a:defRPr>
            </a:lvl1pPr>
          </a:lstStyle>
          <a:p>
            <a:r>
              <a:rPr lang="en-US" altLang="zh-CN" dirty="0">
                <a:sym typeface="OPPOSans M" panose="00020600040101010101" pitchFamily="18" charset="-122"/>
              </a:rPr>
              <a:t>CONCLUSION AND OUTLOOK</a:t>
            </a:r>
          </a:p>
        </p:txBody>
      </p:sp>
      <p:sp>
        <p:nvSpPr>
          <p:cNvPr id="6" name="任意多边形: 形状 3"/>
          <p:cNvSpPr/>
          <p:nvPr/>
        </p:nvSpPr>
        <p:spPr>
          <a:xfrm>
            <a:off x="6078855" y="3889375"/>
            <a:ext cx="5587365" cy="368300"/>
          </a:xfrm>
          <a:custGeom>
            <a:avLst/>
            <a:gdLst>
              <a:gd name="connsiteX0" fmla="*/ 0 w 4114800"/>
              <a:gd name="connsiteY0" fmla="*/ 0 h 409575"/>
              <a:gd name="connsiteX1" fmla="*/ 1181100 w 4114800"/>
              <a:gd name="connsiteY1" fmla="*/ 0 h 409575"/>
              <a:gd name="connsiteX2" fmla="*/ 1181100 w 4114800"/>
              <a:gd name="connsiteY2" fmla="*/ 409575 h 409575"/>
              <a:gd name="connsiteX3" fmla="*/ 1581150 w 4114800"/>
              <a:gd name="connsiteY3" fmla="*/ 9525 h 409575"/>
              <a:gd name="connsiteX4" fmla="*/ 4114800 w 4114800"/>
              <a:gd name="connsiteY4" fmla="*/ 9525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4800" h="409575">
                <a:moveTo>
                  <a:pt x="0" y="0"/>
                </a:moveTo>
                <a:lnTo>
                  <a:pt x="1181100" y="0"/>
                </a:lnTo>
                <a:lnTo>
                  <a:pt x="1181100" y="409575"/>
                </a:lnTo>
                <a:lnTo>
                  <a:pt x="1581150" y="9525"/>
                </a:lnTo>
                <a:lnTo>
                  <a:pt x="4114800" y="9525"/>
                </a:lnTo>
              </a:path>
            </a:pathLst>
          </a:custGeom>
          <a:noFill/>
          <a:ln>
            <a:solidFill>
              <a:srgbClr val="1E3E6E"/>
            </a:solidFill>
          </a:ln>
        </p:spPr>
        <p:style>
          <a:lnRef idx="2">
            <a:srgbClr val="006EFF">
              <a:shade val="50000"/>
            </a:srgbClr>
          </a:lnRef>
          <a:fillRef idx="1">
            <a:srgbClr val="006EFF"/>
          </a:fillRef>
          <a:effectRef idx="0">
            <a:srgbClr val="006EFF"/>
          </a:effectRef>
          <a:fontRef idx="minor">
            <a:sysClr val="window" lastClr="FFFFFF"/>
          </a:fontRef>
        </p:style>
        <p:txBody>
          <a:bodyPr rtlCol="0" anchor="ctr"/>
          <a:lstStyle/>
          <a:p>
            <a:pPr algn="ctr" fontAlgn="auto"/>
            <a:endParaRPr lang="zh-CN" altLang="en-US" strike="noStrike" noProof="1"/>
          </a:p>
        </p:txBody>
      </p:sp>
      <p:sp>
        <p:nvSpPr>
          <p:cNvPr id="3" name="文本框 2"/>
          <p:cNvSpPr txBox="1"/>
          <p:nvPr/>
        </p:nvSpPr>
        <p:spPr>
          <a:xfrm>
            <a:off x="3750310" y="2028190"/>
            <a:ext cx="2026285" cy="1861185"/>
          </a:xfrm>
          <a:prstGeom prst="rect">
            <a:avLst/>
          </a:prstGeom>
          <a:noFill/>
          <a:effectLst>
            <a:outerShdw blurRad="63500" sx="102000" sy="102000" algn="ctr" rotWithShape="0">
              <a:srgbClr val="D8C6A0">
                <a:alpha val="40000"/>
              </a:srgbClr>
            </a:outerShdw>
          </a:effectLst>
        </p:spPr>
        <p:txBody>
          <a:bodyPr wrap="square" rtlCol="0">
            <a:spAutoFit/>
          </a:bodyPr>
          <a:lstStyle/>
          <a:p>
            <a:r>
              <a:rPr lang="en-US" altLang="zh-CN" sz="11500" b="1" dirty="0">
                <a:gradFill>
                  <a:gsLst>
                    <a:gs pos="0">
                      <a:schemeClr val="accent2">
                        <a:lumMod val="75000"/>
                      </a:schemeClr>
                    </a:gs>
                    <a:gs pos="68000">
                      <a:schemeClr val="accent2">
                        <a:lumMod val="50000"/>
                      </a:schemeClr>
                    </a:gs>
                  </a:gsLst>
                  <a:lin ang="2700000" scaled="0"/>
                </a:gradFill>
                <a:effectLst>
                  <a:outerShdw blurRad="50800" dist="38100" dir="2700000" algn="tl" rotWithShape="0">
                    <a:srgbClr val="B39C70">
                      <a:alpha val="40000"/>
                    </a:srgbClr>
                  </a:outerShdw>
                </a:effectLst>
                <a:latin typeface="+mj-ea"/>
                <a:ea typeface="+mj-ea"/>
              </a:rPr>
              <a:t>05</a:t>
            </a:r>
          </a:p>
        </p:txBody>
      </p:sp>
    </p:spTree>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sp>
        <p:nvSpPr>
          <p:cNvPr id="17" name="流程图: 终止 16"/>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新月形 17"/>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20" name="矩形: 圆角 19"/>
          <p:cNvSpPr/>
          <p:nvPr/>
        </p:nvSpPr>
        <p:spPr>
          <a:xfrm rot="16200000">
            <a:off x="4045653" y="-2369168"/>
            <a:ext cx="2713609" cy="9629794"/>
          </a:xfrm>
          <a:prstGeom prst="roundRect">
            <a:avLst>
              <a:gd name="adj" fmla="val 3951"/>
            </a:avLst>
          </a:prstGeom>
          <a:gradFill>
            <a:gsLst>
              <a:gs pos="70000">
                <a:srgbClr val="FFFFFF"/>
              </a:gs>
              <a:gs pos="0">
                <a:schemeClr val="bg1"/>
              </a:gs>
              <a:gs pos="100000">
                <a:schemeClr val="bg1">
                  <a:alpha val="0"/>
                </a:schemeClr>
              </a:gs>
            </a:gsLst>
            <a:lin ang="5400000" scaled="0"/>
          </a:gradFill>
          <a:ln w="12700" cap="flat" cmpd="sng" algn="ctr">
            <a:gradFill>
              <a:gsLst>
                <a:gs pos="0">
                  <a:srgbClr val="1E3E6E"/>
                </a:gs>
                <a:gs pos="100000">
                  <a:srgbClr val="1E3E6E">
                    <a:alpha val="0"/>
                  </a:srgbClr>
                </a:gs>
              </a:gsLst>
              <a:lin ang="5400000" scaled="1"/>
            </a:gradFill>
            <a:prstDash val="solid"/>
            <a:miter lim="800000"/>
          </a:ln>
          <a:effectLst>
            <a:outerShdw blurRad="317500" dist="38100" dir="5400000" algn="t" rotWithShape="0">
              <a:srgbClr val="1E3E6E">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Roboto Regular"/>
              <a:ea typeface="阿里巴巴普惠体 R" panose="00020600040101010101" charset="-122"/>
              <a:cs typeface="+mn-cs"/>
            </a:endParaRPr>
          </a:p>
        </p:txBody>
      </p:sp>
      <p:sp>
        <p:nvSpPr>
          <p:cNvPr id="122" name="矩形 121"/>
          <p:cNvSpPr/>
          <p:nvPr/>
        </p:nvSpPr>
        <p:spPr>
          <a:xfrm>
            <a:off x="2642413" y="1580013"/>
            <a:ext cx="7462400" cy="1543692"/>
          </a:xfrm>
          <a:prstGeom prst="rect">
            <a:avLst/>
          </a:prstGeom>
        </p:spPr>
        <p:txBody>
          <a:bodyPr wrap="square" lIns="0" tIns="0" rIns="0" bIns="0">
            <a:spAutoFit/>
          </a:bodyPr>
          <a:lstStyle/>
          <a:p>
            <a:pPr algn="just" eaLnBrk="0" fontAlgn="base" hangingPunct="0">
              <a:lnSpc>
                <a:spcPct val="130000"/>
              </a:lnSpc>
              <a:spcBef>
                <a:spcPct val="0"/>
              </a:spcBef>
              <a:spcAft>
                <a:spcPct val="0"/>
              </a:spcAft>
            </a:pP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对于马萨诸塞州道路数据集，</a:t>
            </a:r>
            <a:r>
              <a:rPr lang="en-US" altLang="zh-CN"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U-Net</a:t>
            </a: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道路提取模型表现良好，精度、准确率和</a:t>
            </a:r>
            <a:r>
              <a:rPr lang="en-US" altLang="zh-CN"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F1</a:t>
            </a: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值分别达到</a:t>
            </a:r>
            <a:r>
              <a:rPr lang="en-US" altLang="zh-CN"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97.8%</a:t>
            </a: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a:t>
            </a:r>
            <a:r>
              <a:rPr lang="en-US" altLang="zh-CN"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85.4%</a:t>
            </a: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和</a:t>
            </a:r>
            <a:r>
              <a:rPr lang="en-US" altLang="zh-CN"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76.8%</a:t>
            </a: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a:t>
            </a:r>
            <a:endParaRPr lang="en-US" altLang="zh-CN"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a:p>
            <a:pPr algn="just" eaLnBrk="0" fontAlgn="base" hangingPunct="0">
              <a:lnSpc>
                <a:spcPct val="130000"/>
              </a:lnSpc>
              <a:spcBef>
                <a:spcPct val="0"/>
              </a:spcBef>
              <a:spcAft>
                <a:spcPct val="0"/>
              </a:spcAft>
            </a:pPr>
            <a:r>
              <a:rPr lang="en-US" altLang="zh-CN"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CNN</a:t>
            </a: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道路分类模型在交界处和重叠部分难以界定道路类别；但总的来说较好地完成了道路分类任务。</a:t>
            </a:r>
          </a:p>
        </p:txBody>
      </p:sp>
      <p:sp>
        <p:nvSpPr>
          <p:cNvPr id="124" name="矩形: 对角圆角 123"/>
          <p:cNvSpPr/>
          <p:nvPr/>
        </p:nvSpPr>
        <p:spPr>
          <a:xfrm>
            <a:off x="682307" y="2279464"/>
            <a:ext cx="1878214" cy="166265"/>
          </a:xfrm>
          <a:prstGeom prst="round2DiagRect">
            <a:avLst>
              <a:gd name="adj1" fmla="val 50000"/>
              <a:gd name="adj2" fmla="val 0"/>
            </a:avLst>
          </a:prstGeom>
          <a:gradFill flip="none" rotWithShape="1">
            <a:gsLst>
              <a:gs pos="100000">
                <a:schemeClr val="accent1">
                  <a:alpha val="40000"/>
                </a:schemeClr>
              </a:gs>
              <a:gs pos="11000">
                <a:schemeClr val="accent1">
                  <a:alpha val="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1" i="0" u="none" strike="noStrike" kern="1200" cap="none" spc="0" normalizeH="0" baseline="0" noProof="0" dirty="0">
              <a:ln>
                <a:noFill/>
              </a:ln>
              <a:solidFill>
                <a:srgbClr val="9B134C"/>
              </a:solidFill>
              <a:effectLst/>
              <a:uLnTx/>
              <a:uFillTx/>
              <a:latin typeface="思源黑体 CN Bold" panose="020B0800000000000000" charset="-122"/>
              <a:ea typeface="思源黑体 CN Bold" panose="020B0800000000000000" charset="-122"/>
              <a:cs typeface="+mn-cs"/>
            </a:endParaRPr>
          </a:p>
        </p:txBody>
      </p:sp>
      <p:sp>
        <p:nvSpPr>
          <p:cNvPr id="125" name="矩形 124"/>
          <p:cNvSpPr/>
          <p:nvPr/>
        </p:nvSpPr>
        <p:spPr>
          <a:xfrm>
            <a:off x="1382682" y="2006399"/>
            <a:ext cx="615553" cy="369332"/>
          </a:xfrm>
          <a:prstGeom prst="rect">
            <a:avLst/>
          </a:prstGeom>
        </p:spPr>
        <p:txBody>
          <a:bodyPr wrap="none" lIns="0" tIns="0" rIns="0" bIns="0">
            <a:spAutoFit/>
          </a:bodyPr>
          <a:lstStyle/>
          <a:p>
            <a:pPr algn="ctr" eaLnBrk="0" fontAlgn="base" hangingPunct="0">
              <a:spcBef>
                <a:spcPct val="0"/>
              </a:spcBef>
              <a:spcAft>
                <a:spcPct val="0"/>
              </a:spcAft>
            </a:pPr>
            <a:r>
              <a:rPr lang="zh-CN" altLang="en-US" sz="2400" b="1" dirty="0">
                <a:solidFill>
                  <a:schemeClr val="accent1"/>
                </a:solidFill>
                <a:latin typeface="+mj-ea"/>
                <a:ea typeface="+mj-ea"/>
                <a:sym typeface="阿里巴巴普惠体" panose="00020600040101010101" pitchFamily="18" charset="-122"/>
              </a:rPr>
              <a:t>结论</a:t>
            </a:r>
            <a:endParaRPr lang="zh-CN" altLang="en-US" sz="2800" b="1" dirty="0">
              <a:solidFill>
                <a:schemeClr val="accent1"/>
              </a:solidFill>
              <a:latin typeface="+mj-ea"/>
              <a:ea typeface="+mj-ea"/>
              <a:sym typeface="阿里巴巴普惠体" panose="00020600040101010101" pitchFamily="18" charset="-122"/>
            </a:endParaRPr>
          </a:p>
        </p:txBody>
      </p:sp>
      <p:sp>
        <p:nvSpPr>
          <p:cNvPr id="21" name="矩形: 圆角 20"/>
          <p:cNvSpPr/>
          <p:nvPr/>
        </p:nvSpPr>
        <p:spPr>
          <a:xfrm rot="5400000" flipH="1">
            <a:off x="5584643" y="313449"/>
            <a:ext cx="2105494" cy="9629794"/>
          </a:xfrm>
          <a:prstGeom prst="roundRect">
            <a:avLst>
              <a:gd name="adj" fmla="val 3951"/>
            </a:avLst>
          </a:prstGeom>
          <a:gradFill>
            <a:gsLst>
              <a:gs pos="70000">
                <a:srgbClr val="FFFFFF"/>
              </a:gs>
              <a:gs pos="0">
                <a:schemeClr val="bg1"/>
              </a:gs>
              <a:gs pos="100000">
                <a:schemeClr val="bg1">
                  <a:alpha val="0"/>
                </a:schemeClr>
              </a:gs>
            </a:gsLst>
            <a:lin ang="5400000" scaled="0"/>
          </a:gradFill>
          <a:ln w="12700" cap="flat" cmpd="sng" algn="ctr">
            <a:gradFill>
              <a:gsLst>
                <a:gs pos="0">
                  <a:srgbClr val="1E3E6E"/>
                </a:gs>
                <a:gs pos="100000">
                  <a:srgbClr val="1E3E6E">
                    <a:alpha val="0"/>
                  </a:srgbClr>
                </a:gs>
              </a:gsLst>
              <a:lin ang="5400000" scaled="1"/>
            </a:gradFill>
            <a:prstDash val="solid"/>
            <a:miter lim="800000"/>
          </a:ln>
          <a:effectLst>
            <a:outerShdw blurRad="317500" dist="38100" dir="5400000" algn="t" rotWithShape="0">
              <a:srgbClr val="1E3E6E">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Roboto Regular"/>
              <a:ea typeface="阿里巴巴普惠体 R" panose="00020600040101010101" charset="-122"/>
              <a:cs typeface="+mn-cs"/>
            </a:endParaRPr>
          </a:p>
        </p:txBody>
      </p:sp>
      <p:sp>
        <p:nvSpPr>
          <p:cNvPr id="40" name="矩形 39"/>
          <p:cNvSpPr/>
          <p:nvPr/>
        </p:nvSpPr>
        <p:spPr>
          <a:xfrm>
            <a:off x="1287875" y="4607416"/>
            <a:ext cx="8169540" cy="743473"/>
          </a:xfrm>
          <a:prstGeom prst="rect">
            <a:avLst/>
          </a:prstGeom>
        </p:spPr>
        <p:txBody>
          <a:bodyPr wrap="square" lIns="0" tIns="0" rIns="0" bIns="0">
            <a:spAutoFit/>
          </a:bodyPr>
          <a:lstStyle/>
          <a:p>
            <a:pPr algn="just" eaLnBrk="0" fontAlgn="base" hangingPunct="0">
              <a:lnSpc>
                <a:spcPct val="130000"/>
              </a:lnSpc>
              <a:spcBef>
                <a:spcPct val="0"/>
              </a:spcBef>
              <a:spcAft>
                <a:spcPct val="0"/>
              </a:spcAft>
            </a:pP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深度学习对于道路的提取和分类受限于样本量级和计算机算力，如何在有限的样本和算力基础上提升提取分类效果将会是非常有意义的研究方向。</a:t>
            </a:r>
            <a:endParaRPr lang="en-US" altLang="zh-CN"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p:txBody>
      </p:sp>
      <p:sp>
        <p:nvSpPr>
          <p:cNvPr id="41" name="矩形: 对角圆角 40"/>
          <p:cNvSpPr/>
          <p:nvPr/>
        </p:nvSpPr>
        <p:spPr>
          <a:xfrm>
            <a:off x="9165706" y="5062935"/>
            <a:ext cx="1878214" cy="166265"/>
          </a:xfrm>
          <a:prstGeom prst="round2DiagRect">
            <a:avLst>
              <a:gd name="adj1" fmla="val 50000"/>
              <a:gd name="adj2" fmla="val 0"/>
            </a:avLst>
          </a:prstGeom>
          <a:gradFill flip="none" rotWithShape="1">
            <a:gsLst>
              <a:gs pos="100000">
                <a:schemeClr val="accent1">
                  <a:alpha val="40000"/>
                </a:schemeClr>
              </a:gs>
              <a:gs pos="11000">
                <a:schemeClr val="accent1">
                  <a:alpha val="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1" i="0" u="none" strike="noStrike" kern="1200" cap="none" spc="0" normalizeH="0" baseline="0" noProof="0">
              <a:ln>
                <a:noFill/>
              </a:ln>
              <a:solidFill>
                <a:srgbClr val="9B134C"/>
              </a:solidFill>
              <a:effectLst/>
              <a:uLnTx/>
              <a:uFillTx/>
              <a:latin typeface="思源黑体 CN Bold" panose="020B0800000000000000" charset="-122"/>
              <a:ea typeface="思源黑体 CN Bold" panose="020B0800000000000000" charset="-122"/>
              <a:cs typeface="+mn-cs"/>
            </a:endParaRPr>
          </a:p>
        </p:txBody>
      </p:sp>
      <p:sp>
        <p:nvSpPr>
          <p:cNvPr id="42" name="矩形 41"/>
          <p:cNvSpPr/>
          <p:nvPr/>
        </p:nvSpPr>
        <p:spPr>
          <a:xfrm>
            <a:off x="9942891" y="4794487"/>
            <a:ext cx="615553" cy="369332"/>
          </a:xfrm>
          <a:prstGeom prst="rect">
            <a:avLst/>
          </a:prstGeom>
        </p:spPr>
        <p:txBody>
          <a:bodyPr wrap="none" lIns="0" tIns="0" rIns="0" bIns="0">
            <a:spAutoFit/>
          </a:bodyPr>
          <a:lstStyle/>
          <a:p>
            <a:pPr algn="ctr" eaLnBrk="0" fontAlgn="base" hangingPunct="0">
              <a:spcBef>
                <a:spcPct val="0"/>
              </a:spcBef>
              <a:spcAft>
                <a:spcPct val="0"/>
              </a:spcAft>
            </a:pPr>
            <a:r>
              <a:rPr lang="zh-CN" altLang="en-US" sz="2400" b="1" dirty="0">
                <a:solidFill>
                  <a:schemeClr val="accent1"/>
                </a:solidFill>
                <a:latin typeface="+mj-ea"/>
                <a:ea typeface="+mj-ea"/>
                <a:sym typeface="阿里巴巴普惠体" panose="00020600040101010101" pitchFamily="18" charset="-122"/>
              </a:rPr>
              <a:t>展望</a:t>
            </a:r>
          </a:p>
        </p:txBody>
      </p:sp>
      <p:sp>
        <p:nvSpPr>
          <p:cNvPr id="2" name="文本框 1"/>
          <p:cNvSpPr txBox="1"/>
          <p:nvPr/>
        </p:nvSpPr>
        <p:spPr>
          <a:xfrm>
            <a:off x="1308553" y="539015"/>
            <a:ext cx="2051844"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结论与展望</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descr="河边有一座桥&#10;&#10;描述已自动生成"/>
          <p:cNvPicPr>
            <a:picLocks noChangeAspect="1"/>
          </p:cNvPicPr>
          <p:nvPr/>
        </p:nvPicPr>
        <p:blipFill>
          <a:blip r:embed="rId2">
            <a:alphaModFix amt="16000"/>
            <a:extLst>
              <a:ext uri="{28A0092B-C50C-407E-A947-70E740481C1C}">
                <a14:useLocalDpi xmlns:a14="http://schemas.microsoft.com/office/drawing/2010/main" val="0"/>
              </a:ext>
            </a:extLst>
          </a:blip>
          <a:srcRect l="15003" b="28284"/>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文本框 7"/>
          <p:cNvSpPr txBox="1"/>
          <p:nvPr/>
        </p:nvSpPr>
        <p:spPr>
          <a:xfrm>
            <a:off x="715450" y="2976921"/>
            <a:ext cx="10761098" cy="904158"/>
          </a:xfrm>
          <a:prstGeom prst="rect">
            <a:avLst/>
          </a:prstGeom>
          <a:noFill/>
        </p:spPr>
        <p:txBody>
          <a:bodyPr wrap="square" rtlCol="0">
            <a:spAutoFit/>
          </a:bodyPr>
          <a:lstStyle/>
          <a:p>
            <a:pPr algn="ctr">
              <a:lnSpc>
                <a:spcPct val="120000"/>
              </a:lnSpc>
            </a:pPr>
            <a:r>
              <a:rPr lang="zh-CN" altLang="en-US" sz="4800" b="1" dirty="0">
                <a:effectLst>
                  <a:outerShdw blurRad="50800" dist="63500" dir="5400000" algn="t" rotWithShape="0">
                    <a:srgbClr val="004558">
                      <a:alpha val="20000"/>
                    </a:srgbClr>
                  </a:outerShdw>
                </a:effectLst>
                <a:latin typeface="+mj-ea"/>
                <a:ea typeface="+mj-ea"/>
                <a:cs typeface="思源宋体 CN Heavy" panose="02020900000000000000" pitchFamily="18" charset="-122"/>
              </a:rPr>
              <a:t>谢谢，欢迎各位老师批评指正！</a:t>
            </a:r>
          </a:p>
        </p:txBody>
      </p:sp>
      <p:pic>
        <p:nvPicPr>
          <p:cNvPr id="3" name="图片 2" descr="校徽蓝"/>
          <p:cNvPicPr>
            <a:picLocks noChangeAspect="1"/>
          </p:cNvPicPr>
          <p:nvPr/>
        </p:nvPicPr>
        <p:blipFill rotWithShape="1">
          <a:blip r:embed="rId3"/>
          <a:srcRect l="12007" t="39034" b="28094"/>
          <a:stretch>
            <a:fillRect/>
          </a:stretch>
        </p:blipFill>
        <p:spPr>
          <a:xfrm>
            <a:off x="620422" y="434111"/>
            <a:ext cx="3142449" cy="829945"/>
          </a:xfrm>
          <a:prstGeom prst="rect">
            <a:avLst/>
          </a:prstGeom>
        </p:spPr>
      </p:pic>
      <p:grpSp>
        <p:nvGrpSpPr>
          <p:cNvPr id="2" name="组合 1"/>
          <p:cNvGrpSpPr/>
          <p:nvPr/>
        </p:nvGrpSpPr>
        <p:grpSpPr>
          <a:xfrm>
            <a:off x="356190" y="5632915"/>
            <a:ext cx="3406681" cy="462393"/>
            <a:chOff x="581118" y="4236081"/>
            <a:chExt cx="3406681" cy="462393"/>
          </a:xfrm>
        </p:grpSpPr>
        <p:sp>
          <p:nvSpPr>
            <p:cNvPr id="10" name="矩形: 圆角 35"/>
            <p:cNvSpPr/>
            <p:nvPr/>
          </p:nvSpPr>
          <p:spPr>
            <a:xfrm>
              <a:off x="581118" y="4236081"/>
              <a:ext cx="3406681" cy="462393"/>
            </a:xfrm>
            <a:prstGeom prst="roundRect">
              <a:avLst>
                <a:gd name="adj" fmla="val 50000"/>
              </a:avLst>
            </a:prstGeom>
            <a:solidFill>
              <a:schemeClr val="accent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1400492" y="4313389"/>
              <a:ext cx="1025922" cy="276999"/>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rPr>
                <a:t>答辩人：</a:t>
              </a:r>
              <a:endPar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endParaRPr>
            </a:p>
          </p:txBody>
        </p:sp>
        <p:sp>
          <p:nvSpPr>
            <p:cNvPr id="31" name="文本框 30"/>
            <p:cNvSpPr txBox="1"/>
            <p:nvPr/>
          </p:nvSpPr>
          <p:spPr>
            <a:xfrm>
              <a:off x="2361508" y="4311812"/>
              <a:ext cx="1025922" cy="276999"/>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lang="zh-CN" altLang="en-US" b="1" kern="0" dirty="0">
                  <a:solidFill>
                    <a:schemeClr val="bg1"/>
                  </a:solidFill>
                  <a:latin typeface="思源宋体 CN Heavy" panose="02020900000000000000" pitchFamily="18" charset="-122"/>
                  <a:ea typeface="思源宋体 CN Heavy" panose="02020900000000000000" pitchFamily="18" charset="-122"/>
                  <a:cs typeface="Source Han Serif CN Bold" panose="02020200000000000000" charset="-122"/>
                </a:rPr>
                <a:t>吴志鹏</a:t>
              </a:r>
              <a:endPar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endParaRPr>
            </a:p>
          </p:txBody>
        </p:sp>
        <p:sp>
          <p:nvSpPr>
            <p:cNvPr id="14" name="student-with-graduation-cap_57073"/>
            <p:cNvSpPr/>
            <p:nvPr/>
          </p:nvSpPr>
          <p:spPr>
            <a:xfrm>
              <a:off x="1044837" y="4343065"/>
              <a:ext cx="199092" cy="237034"/>
            </a:xfrm>
            <a:custGeom>
              <a:avLst/>
              <a:gdLst>
                <a:gd name="connsiteX0" fmla="*/ 172784 w 510964"/>
                <a:gd name="connsiteY0" fmla="*/ 386345 h 608344"/>
                <a:gd name="connsiteX1" fmla="*/ 182733 w 510964"/>
                <a:gd name="connsiteY1" fmla="*/ 392738 h 608344"/>
                <a:gd name="connsiteX2" fmla="*/ 255039 w 510964"/>
                <a:gd name="connsiteY2" fmla="*/ 508213 h 608344"/>
                <a:gd name="connsiteX3" fmla="*/ 255531 w 510964"/>
                <a:gd name="connsiteY3" fmla="*/ 508115 h 608344"/>
                <a:gd name="connsiteX4" fmla="*/ 255925 w 510964"/>
                <a:gd name="connsiteY4" fmla="*/ 508213 h 608344"/>
                <a:gd name="connsiteX5" fmla="*/ 328231 w 510964"/>
                <a:gd name="connsiteY5" fmla="*/ 392738 h 608344"/>
                <a:gd name="connsiteX6" fmla="*/ 338278 w 510964"/>
                <a:gd name="connsiteY6" fmla="*/ 386345 h 608344"/>
                <a:gd name="connsiteX7" fmla="*/ 343795 w 510964"/>
                <a:gd name="connsiteY7" fmla="*/ 387820 h 608344"/>
                <a:gd name="connsiteX8" fmla="*/ 408023 w 510964"/>
                <a:gd name="connsiteY8" fmla="*/ 420771 h 608344"/>
                <a:gd name="connsiteX9" fmla="*/ 510964 w 510964"/>
                <a:gd name="connsiteY9" fmla="*/ 490213 h 608344"/>
                <a:gd name="connsiteX10" fmla="*/ 510964 w 510964"/>
                <a:gd name="connsiteY10" fmla="*/ 491984 h 608344"/>
                <a:gd name="connsiteX11" fmla="*/ 510964 w 510964"/>
                <a:gd name="connsiteY11" fmla="*/ 606672 h 608344"/>
                <a:gd name="connsiteX12" fmla="*/ 510964 w 510964"/>
                <a:gd name="connsiteY12" fmla="*/ 608344 h 608344"/>
                <a:gd name="connsiteX13" fmla="*/ 255925 w 510964"/>
                <a:gd name="connsiteY13" fmla="*/ 608344 h 608344"/>
                <a:gd name="connsiteX14" fmla="*/ 255531 w 510964"/>
                <a:gd name="connsiteY14" fmla="*/ 608344 h 608344"/>
                <a:gd name="connsiteX15" fmla="*/ 255039 w 510964"/>
                <a:gd name="connsiteY15" fmla="*/ 608344 h 608344"/>
                <a:gd name="connsiteX16" fmla="*/ 0 w 510964"/>
                <a:gd name="connsiteY16" fmla="*/ 608344 h 608344"/>
                <a:gd name="connsiteX17" fmla="*/ 0 w 510964"/>
                <a:gd name="connsiteY17" fmla="*/ 606672 h 608344"/>
                <a:gd name="connsiteX18" fmla="*/ 0 w 510964"/>
                <a:gd name="connsiteY18" fmla="*/ 491984 h 608344"/>
                <a:gd name="connsiteX19" fmla="*/ 0 w 510964"/>
                <a:gd name="connsiteY19" fmla="*/ 490213 h 608344"/>
                <a:gd name="connsiteX20" fmla="*/ 102941 w 510964"/>
                <a:gd name="connsiteY20" fmla="*/ 420771 h 608344"/>
                <a:gd name="connsiteX21" fmla="*/ 167169 w 510964"/>
                <a:gd name="connsiteY21" fmla="*/ 387820 h 608344"/>
                <a:gd name="connsiteX22" fmla="*/ 172784 w 510964"/>
                <a:gd name="connsiteY22" fmla="*/ 386345 h 608344"/>
                <a:gd name="connsiteX23" fmla="*/ 255517 w 510964"/>
                <a:gd name="connsiteY23" fmla="*/ 0 h 608344"/>
                <a:gd name="connsiteX24" fmla="*/ 267931 w 510964"/>
                <a:gd name="connsiteY24" fmla="*/ 3639 h 608344"/>
                <a:gd name="connsiteX25" fmla="*/ 438857 w 510964"/>
                <a:gd name="connsiteY25" fmla="*/ 87048 h 608344"/>
                <a:gd name="connsiteX26" fmla="*/ 446935 w 510964"/>
                <a:gd name="connsiteY26" fmla="*/ 96786 h 608344"/>
                <a:gd name="connsiteX27" fmla="*/ 441024 w 510964"/>
                <a:gd name="connsiteY27" fmla="*/ 105245 h 608344"/>
                <a:gd name="connsiteX28" fmla="*/ 430483 w 510964"/>
                <a:gd name="connsiteY28" fmla="*/ 110655 h 608344"/>
                <a:gd name="connsiteX29" fmla="*/ 430483 w 510964"/>
                <a:gd name="connsiteY29" fmla="*/ 165736 h 608344"/>
                <a:gd name="connsiteX30" fmla="*/ 436985 w 510964"/>
                <a:gd name="connsiteY30" fmla="*/ 176851 h 608344"/>
                <a:gd name="connsiteX31" fmla="*/ 431665 w 510964"/>
                <a:gd name="connsiteY31" fmla="*/ 186982 h 608344"/>
                <a:gd name="connsiteX32" fmla="*/ 439054 w 510964"/>
                <a:gd name="connsiteY32" fmla="*/ 227506 h 608344"/>
                <a:gd name="connsiteX33" fmla="*/ 408809 w 510964"/>
                <a:gd name="connsiteY33" fmla="*/ 227506 h 608344"/>
                <a:gd name="connsiteX34" fmla="*/ 416198 w 510964"/>
                <a:gd name="connsiteY34" fmla="*/ 186982 h 608344"/>
                <a:gd name="connsiteX35" fmla="*/ 410878 w 510964"/>
                <a:gd name="connsiteY35" fmla="*/ 176851 h 608344"/>
                <a:gd name="connsiteX36" fmla="*/ 417479 w 510964"/>
                <a:gd name="connsiteY36" fmla="*/ 165736 h 608344"/>
                <a:gd name="connsiteX37" fmla="*/ 417479 w 510964"/>
                <a:gd name="connsiteY37" fmla="*/ 116950 h 608344"/>
                <a:gd name="connsiteX38" fmla="*/ 376397 w 510964"/>
                <a:gd name="connsiteY38" fmla="*/ 136818 h 608344"/>
                <a:gd name="connsiteX39" fmla="*/ 375905 w 510964"/>
                <a:gd name="connsiteY39" fmla="*/ 157277 h 608344"/>
                <a:gd name="connsiteX40" fmla="*/ 369107 w 510964"/>
                <a:gd name="connsiteY40" fmla="*/ 201834 h 608344"/>
                <a:gd name="connsiteX41" fmla="*/ 379845 w 510964"/>
                <a:gd name="connsiteY41" fmla="*/ 226719 h 608344"/>
                <a:gd name="connsiteX42" fmla="*/ 379747 w 510964"/>
                <a:gd name="connsiteY42" fmla="*/ 227014 h 608344"/>
                <a:gd name="connsiteX43" fmla="*/ 379845 w 510964"/>
                <a:gd name="connsiteY43" fmla="*/ 228490 h 608344"/>
                <a:gd name="connsiteX44" fmla="*/ 351768 w 510964"/>
                <a:gd name="connsiteY44" fmla="*/ 279342 h 608344"/>
                <a:gd name="connsiteX45" fmla="*/ 291969 w 510964"/>
                <a:gd name="connsiteY45" fmla="*/ 351833 h 608344"/>
                <a:gd name="connsiteX46" fmla="*/ 255517 w 510964"/>
                <a:gd name="connsiteY46" fmla="*/ 360095 h 608344"/>
                <a:gd name="connsiteX47" fmla="*/ 219066 w 510964"/>
                <a:gd name="connsiteY47" fmla="*/ 351833 h 608344"/>
                <a:gd name="connsiteX48" fmla="*/ 159267 w 510964"/>
                <a:gd name="connsiteY48" fmla="*/ 279342 h 608344"/>
                <a:gd name="connsiteX49" fmla="*/ 131190 w 510964"/>
                <a:gd name="connsiteY49" fmla="*/ 228490 h 608344"/>
                <a:gd name="connsiteX50" fmla="*/ 131190 w 510964"/>
                <a:gd name="connsiteY50" fmla="*/ 227014 h 608344"/>
                <a:gd name="connsiteX51" fmla="*/ 131190 w 510964"/>
                <a:gd name="connsiteY51" fmla="*/ 226719 h 608344"/>
                <a:gd name="connsiteX52" fmla="*/ 141830 w 510964"/>
                <a:gd name="connsiteY52" fmla="*/ 201834 h 608344"/>
                <a:gd name="connsiteX53" fmla="*/ 135032 w 510964"/>
                <a:gd name="connsiteY53" fmla="*/ 157277 h 608344"/>
                <a:gd name="connsiteX54" fmla="*/ 134539 w 510964"/>
                <a:gd name="connsiteY54" fmla="*/ 136818 h 608344"/>
                <a:gd name="connsiteX55" fmla="*/ 70011 w 510964"/>
                <a:gd name="connsiteY55" fmla="*/ 105245 h 608344"/>
                <a:gd name="connsiteX56" fmla="*/ 64002 w 510964"/>
                <a:gd name="connsiteY56" fmla="*/ 96786 h 608344"/>
                <a:gd name="connsiteX57" fmla="*/ 72080 w 510964"/>
                <a:gd name="connsiteY57" fmla="*/ 87048 h 608344"/>
                <a:gd name="connsiteX58" fmla="*/ 243006 w 510964"/>
                <a:gd name="connsiteY58" fmla="*/ 3639 h 608344"/>
                <a:gd name="connsiteX59" fmla="*/ 255517 w 510964"/>
                <a:gd name="connsiteY59" fmla="*/ 0 h 608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10964" h="608344">
                  <a:moveTo>
                    <a:pt x="172784" y="386345"/>
                  </a:moveTo>
                  <a:cubicBezTo>
                    <a:pt x="177217" y="386345"/>
                    <a:pt x="180960" y="389001"/>
                    <a:pt x="182733" y="392738"/>
                  </a:cubicBezTo>
                  <a:cubicBezTo>
                    <a:pt x="200169" y="421853"/>
                    <a:pt x="232480" y="506640"/>
                    <a:pt x="255039" y="508213"/>
                  </a:cubicBezTo>
                  <a:cubicBezTo>
                    <a:pt x="255236" y="508213"/>
                    <a:pt x="255334" y="508115"/>
                    <a:pt x="255531" y="508115"/>
                  </a:cubicBezTo>
                  <a:cubicBezTo>
                    <a:pt x="255630" y="508115"/>
                    <a:pt x="255827" y="508213"/>
                    <a:pt x="255925" y="508213"/>
                  </a:cubicBezTo>
                  <a:cubicBezTo>
                    <a:pt x="278484" y="506640"/>
                    <a:pt x="310795" y="421853"/>
                    <a:pt x="328231" y="392738"/>
                  </a:cubicBezTo>
                  <a:cubicBezTo>
                    <a:pt x="330004" y="389001"/>
                    <a:pt x="333846" y="386345"/>
                    <a:pt x="338278" y="386345"/>
                  </a:cubicBezTo>
                  <a:cubicBezTo>
                    <a:pt x="340249" y="386345"/>
                    <a:pt x="342120" y="386935"/>
                    <a:pt x="343795" y="387820"/>
                  </a:cubicBezTo>
                  <a:cubicBezTo>
                    <a:pt x="350099" y="391263"/>
                    <a:pt x="386942" y="413197"/>
                    <a:pt x="408023" y="420771"/>
                  </a:cubicBezTo>
                  <a:cubicBezTo>
                    <a:pt x="479047" y="446345"/>
                    <a:pt x="510964" y="472410"/>
                    <a:pt x="510964" y="490213"/>
                  </a:cubicBezTo>
                  <a:lnTo>
                    <a:pt x="510964" y="491984"/>
                  </a:lnTo>
                  <a:lnTo>
                    <a:pt x="510964" y="606672"/>
                  </a:lnTo>
                  <a:lnTo>
                    <a:pt x="510964" y="608344"/>
                  </a:lnTo>
                  <a:lnTo>
                    <a:pt x="255925" y="608344"/>
                  </a:lnTo>
                  <a:lnTo>
                    <a:pt x="255531" y="608344"/>
                  </a:lnTo>
                  <a:lnTo>
                    <a:pt x="255039" y="608344"/>
                  </a:lnTo>
                  <a:lnTo>
                    <a:pt x="0" y="608344"/>
                  </a:lnTo>
                  <a:lnTo>
                    <a:pt x="0" y="606672"/>
                  </a:lnTo>
                  <a:lnTo>
                    <a:pt x="0" y="491984"/>
                  </a:lnTo>
                  <a:lnTo>
                    <a:pt x="0" y="490213"/>
                  </a:lnTo>
                  <a:cubicBezTo>
                    <a:pt x="0" y="472410"/>
                    <a:pt x="31917" y="446345"/>
                    <a:pt x="102941" y="420771"/>
                  </a:cubicBezTo>
                  <a:cubicBezTo>
                    <a:pt x="124121" y="413197"/>
                    <a:pt x="160865" y="391263"/>
                    <a:pt x="167169" y="387820"/>
                  </a:cubicBezTo>
                  <a:cubicBezTo>
                    <a:pt x="168844" y="386935"/>
                    <a:pt x="170715" y="386345"/>
                    <a:pt x="172784" y="386345"/>
                  </a:cubicBezTo>
                  <a:close/>
                  <a:moveTo>
                    <a:pt x="255517" y="0"/>
                  </a:moveTo>
                  <a:cubicBezTo>
                    <a:pt x="258966" y="295"/>
                    <a:pt x="263005" y="1279"/>
                    <a:pt x="267931" y="3639"/>
                  </a:cubicBezTo>
                  <a:cubicBezTo>
                    <a:pt x="279260" y="9049"/>
                    <a:pt x="393933" y="65016"/>
                    <a:pt x="438857" y="87048"/>
                  </a:cubicBezTo>
                  <a:cubicBezTo>
                    <a:pt x="445162" y="90098"/>
                    <a:pt x="447526" y="93540"/>
                    <a:pt x="446935" y="96786"/>
                  </a:cubicBezTo>
                  <a:cubicBezTo>
                    <a:pt x="447427" y="99933"/>
                    <a:pt x="445162" y="102884"/>
                    <a:pt x="441024" y="105245"/>
                  </a:cubicBezTo>
                  <a:cubicBezTo>
                    <a:pt x="439448" y="106130"/>
                    <a:pt x="435605" y="108097"/>
                    <a:pt x="430483" y="110655"/>
                  </a:cubicBezTo>
                  <a:lnTo>
                    <a:pt x="430483" y="165736"/>
                  </a:lnTo>
                  <a:cubicBezTo>
                    <a:pt x="434325" y="167998"/>
                    <a:pt x="436985" y="172031"/>
                    <a:pt x="436985" y="176851"/>
                  </a:cubicBezTo>
                  <a:cubicBezTo>
                    <a:pt x="436985" y="181080"/>
                    <a:pt x="434817" y="184621"/>
                    <a:pt x="431665" y="186982"/>
                  </a:cubicBezTo>
                  <a:cubicBezTo>
                    <a:pt x="431665" y="186982"/>
                    <a:pt x="437576" y="220129"/>
                    <a:pt x="439054" y="227506"/>
                  </a:cubicBezTo>
                  <a:cubicBezTo>
                    <a:pt x="440630" y="234883"/>
                    <a:pt x="407036" y="236654"/>
                    <a:pt x="408809" y="227506"/>
                  </a:cubicBezTo>
                  <a:cubicBezTo>
                    <a:pt x="410582" y="218260"/>
                    <a:pt x="416198" y="186982"/>
                    <a:pt x="416198" y="186982"/>
                  </a:cubicBezTo>
                  <a:cubicBezTo>
                    <a:pt x="413045" y="184621"/>
                    <a:pt x="410878" y="181080"/>
                    <a:pt x="410878" y="176851"/>
                  </a:cubicBezTo>
                  <a:cubicBezTo>
                    <a:pt x="410878" y="172031"/>
                    <a:pt x="413636" y="167998"/>
                    <a:pt x="417479" y="165736"/>
                  </a:cubicBezTo>
                  <a:lnTo>
                    <a:pt x="417479" y="116950"/>
                  </a:lnTo>
                  <a:cubicBezTo>
                    <a:pt x="403588" y="123737"/>
                    <a:pt x="386938" y="131802"/>
                    <a:pt x="376397" y="136818"/>
                  </a:cubicBezTo>
                  <a:cubicBezTo>
                    <a:pt x="376299" y="144294"/>
                    <a:pt x="376200" y="157080"/>
                    <a:pt x="375905" y="157277"/>
                  </a:cubicBezTo>
                  <a:cubicBezTo>
                    <a:pt x="373836" y="175670"/>
                    <a:pt x="370191" y="196031"/>
                    <a:pt x="369107" y="201834"/>
                  </a:cubicBezTo>
                  <a:cubicBezTo>
                    <a:pt x="370880" y="202719"/>
                    <a:pt x="379845" y="208621"/>
                    <a:pt x="379845" y="226719"/>
                  </a:cubicBezTo>
                  <a:cubicBezTo>
                    <a:pt x="379845" y="226818"/>
                    <a:pt x="379747" y="226916"/>
                    <a:pt x="379747" y="227014"/>
                  </a:cubicBezTo>
                  <a:cubicBezTo>
                    <a:pt x="379845" y="227506"/>
                    <a:pt x="379845" y="227998"/>
                    <a:pt x="379845" y="228490"/>
                  </a:cubicBezTo>
                  <a:cubicBezTo>
                    <a:pt x="376003" y="278948"/>
                    <a:pt x="355906" y="257211"/>
                    <a:pt x="351768" y="279342"/>
                  </a:cubicBezTo>
                  <a:cubicBezTo>
                    <a:pt x="344872" y="316030"/>
                    <a:pt x="312263" y="342587"/>
                    <a:pt x="291969" y="351833"/>
                  </a:cubicBezTo>
                  <a:cubicBezTo>
                    <a:pt x="280245" y="357144"/>
                    <a:pt x="268128" y="359800"/>
                    <a:pt x="255517" y="360095"/>
                  </a:cubicBezTo>
                  <a:cubicBezTo>
                    <a:pt x="242809" y="359800"/>
                    <a:pt x="230790" y="357144"/>
                    <a:pt x="219066" y="351833"/>
                  </a:cubicBezTo>
                  <a:cubicBezTo>
                    <a:pt x="198772" y="342587"/>
                    <a:pt x="166163" y="316030"/>
                    <a:pt x="159267" y="279342"/>
                  </a:cubicBezTo>
                  <a:cubicBezTo>
                    <a:pt x="155129" y="257211"/>
                    <a:pt x="135032" y="278948"/>
                    <a:pt x="131190" y="228490"/>
                  </a:cubicBezTo>
                  <a:cubicBezTo>
                    <a:pt x="131190" y="227998"/>
                    <a:pt x="131190" y="227506"/>
                    <a:pt x="131190" y="227014"/>
                  </a:cubicBezTo>
                  <a:cubicBezTo>
                    <a:pt x="131190" y="226916"/>
                    <a:pt x="131190" y="226818"/>
                    <a:pt x="131190" y="226719"/>
                  </a:cubicBezTo>
                  <a:cubicBezTo>
                    <a:pt x="131190" y="208621"/>
                    <a:pt x="140056" y="202719"/>
                    <a:pt x="141830" y="201834"/>
                  </a:cubicBezTo>
                  <a:cubicBezTo>
                    <a:pt x="140844" y="196031"/>
                    <a:pt x="137199" y="175670"/>
                    <a:pt x="135032" y="157277"/>
                  </a:cubicBezTo>
                  <a:cubicBezTo>
                    <a:pt x="134835" y="157080"/>
                    <a:pt x="134638" y="144294"/>
                    <a:pt x="134539" y="136818"/>
                  </a:cubicBezTo>
                  <a:cubicBezTo>
                    <a:pt x="115427" y="127671"/>
                    <a:pt x="75824" y="108589"/>
                    <a:pt x="70011" y="105245"/>
                  </a:cubicBezTo>
                  <a:cubicBezTo>
                    <a:pt x="65775" y="102884"/>
                    <a:pt x="63608" y="99933"/>
                    <a:pt x="64002" y="96786"/>
                  </a:cubicBezTo>
                  <a:cubicBezTo>
                    <a:pt x="63509" y="93540"/>
                    <a:pt x="65775" y="90098"/>
                    <a:pt x="72080" y="87048"/>
                  </a:cubicBezTo>
                  <a:cubicBezTo>
                    <a:pt x="117102" y="65016"/>
                    <a:pt x="231677" y="9049"/>
                    <a:pt x="243006" y="3639"/>
                  </a:cubicBezTo>
                  <a:cubicBezTo>
                    <a:pt x="247932" y="1279"/>
                    <a:pt x="252069" y="295"/>
                    <a:pt x="255517" y="0"/>
                  </a:cubicBezTo>
                  <a:close/>
                </a:path>
              </a:pathLst>
            </a:custGeom>
            <a:gradFill>
              <a:gsLst>
                <a:gs pos="0">
                  <a:schemeClr val="accent1">
                    <a:lumMod val="20000"/>
                    <a:lumOff val="80000"/>
                  </a:schemeClr>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b="0" i="0" u="none" strike="noStrike" kern="1200" cap="none" spc="0" normalizeH="0" baseline="0" noProof="0">
                <a:ln>
                  <a:noFill/>
                </a:ln>
                <a:solidFill>
                  <a:prstClr val="white"/>
                </a:solidFill>
                <a:effectLst/>
                <a:uLnTx/>
                <a:uFillTx/>
                <a:latin typeface="Roboto Regular"/>
                <a:ea typeface="思源黑体 CN Regular" panose="020B0500000000000000" pitchFamily="34" charset="-122"/>
                <a:cs typeface="+mn-cs"/>
              </a:endParaRPr>
            </a:p>
          </p:txBody>
        </p:sp>
      </p:grpSp>
      <p:grpSp>
        <p:nvGrpSpPr>
          <p:cNvPr id="5" name="组合 4"/>
          <p:cNvGrpSpPr/>
          <p:nvPr/>
        </p:nvGrpSpPr>
        <p:grpSpPr>
          <a:xfrm>
            <a:off x="4392659" y="5632915"/>
            <a:ext cx="3406681" cy="462393"/>
            <a:chOff x="581118" y="5520661"/>
            <a:chExt cx="3406681" cy="462393"/>
          </a:xfrm>
        </p:grpSpPr>
        <p:sp>
          <p:nvSpPr>
            <p:cNvPr id="23" name="矩形: 圆角 35"/>
            <p:cNvSpPr/>
            <p:nvPr/>
          </p:nvSpPr>
          <p:spPr>
            <a:xfrm>
              <a:off x="581118" y="5520661"/>
              <a:ext cx="3406681" cy="462393"/>
            </a:xfrm>
            <a:prstGeom prst="roundRect">
              <a:avLst>
                <a:gd name="adj" fmla="val 50000"/>
              </a:avLst>
            </a:prstGeom>
            <a:solidFill>
              <a:schemeClr val="accent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1373203" y="5597969"/>
              <a:ext cx="911255" cy="276999"/>
            </a:xfrm>
            <a:prstGeom prst="rect">
              <a:avLst/>
            </a:prstGeom>
            <a:noFill/>
          </p:spPr>
          <p:txBody>
            <a:bodyPr wrap="squar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rPr>
                <a:t>学    号：</a:t>
              </a:r>
              <a:endPar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endParaRPr>
            </a:p>
          </p:txBody>
        </p:sp>
        <p:sp>
          <p:nvSpPr>
            <p:cNvPr id="29" name="文本框 28"/>
            <p:cNvSpPr txBox="1"/>
            <p:nvPr/>
          </p:nvSpPr>
          <p:spPr>
            <a:xfrm>
              <a:off x="2284458" y="5613356"/>
              <a:ext cx="1692771" cy="276999"/>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rPr>
                <a:t>201805100113</a:t>
              </a:r>
            </a:p>
          </p:txBody>
        </p:sp>
        <p:sp>
          <p:nvSpPr>
            <p:cNvPr id="17" name="student-with-graduation-cap_57073"/>
            <p:cNvSpPr/>
            <p:nvPr/>
          </p:nvSpPr>
          <p:spPr>
            <a:xfrm>
              <a:off x="1060718" y="5656320"/>
              <a:ext cx="237034" cy="191073"/>
            </a:xfrm>
            <a:custGeom>
              <a:avLst/>
              <a:gdLst>
                <a:gd name="T0" fmla="*/ 646 w 726"/>
                <a:gd name="T1" fmla="*/ 0 h 586"/>
                <a:gd name="T2" fmla="*/ 326 w 726"/>
                <a:gd name="T3" fmla="*/ 65 h 586"/>
                <a:gd name="T4" fmla="*/ 31 w 726"/>
                <a:gd name="T5" fmla="*/ 65 h 586"/>
                <a:gd name="T6" fmla="*/ 0 w 726"/>
                <a:gd name="T7" fmla="*/ 585 h 586"/>
                <a:gd name="T8" fmla="*/ 323 w 726"/>
                <a:gd name="T9" fmla="*/ 586 h 586"/>
                <a:gd name="T10" fmla="*/ 351 w 726"/>
                <a:gd name="T11" fmla="*/ 585 h 586"/>
                <a:gd name="T12" fmla="*/ 354 w 726"/>
                <a:gd name="T13" fmla="*/ 585 h 586"/>
                <a:gd name="T14" fmla="*/ 726 w 726"/>
                <a:gd name="T15" fmla="*/ 65 h 586"/>
                <a:gd name="T16" fmla="*/ 62 w 726"/>
                <a:gd name="T17" fmla="*/ 65 h 586"/>
                <a:gd name="T18" fmla="*/ 182 w 726"/>
                <a:gd name="T19" fmla="*/ 65 h 586"/>
                <a:gd name="T20" fmla="*/ 323 w 726"/>
                <a:gd name="T21" fmla="*/ 103 h 586"/>
                <a:gd name="T22" fmla="*/ 62 w 726"/>
                <a:gd name="T23" fmla="*/ 490 h 586"/>
                <a:gd name="T24" fmla="*/ 62 w 726"/>
                <a:gd name="T25" fmla="*/ 65 h 586"/>
                <a:gd name="T26" fmla="*/ 615 w 726"/>
                <a:gd name="T27" fmla="*/ 65 h 586"/>
                <a:gd name="T28" fmla="*/ 615 w 726"/>
                <a:gd name="T29" fmla="*/ 490 h 586"/>
                <a:gd name="T30" fmla="*/ 354 w 726"/>
                <a:gd name="T31" fmla="*/ 103 h 586"/>
                <a:gd name="T32" fmla="*/ 496 w 726"/>
                <a:gd name="T33" fmla="*/ 65 h 586"/>
                <a:gd name="T34" fmla="*/ 699 w 726"/>
                <a:gd name="T35" fmla="*/ 344 h 586"/>
                <a:gd name="T36" fmla="*/ 663 w 726"/>
                <a:gd name="T37" fmla="*/ 344 h 586"/>
                <a:gd name="T38" fmla="*/ 689 w 726"/>
                <a:gd name="T39" fmla="*/ 307 h 586"/>
                <a:gd name="T40" fmla="*/ 699 w 726"/>
                <a:gd name="T41" fmla="*/ 344 h 586"/>
                <a:gd name="T42" fmla="*/ 47 w 726"/>
                <a:gd name="T43" fmla="*/ 518 h 586"/>
                <a:gd name="T44" fmla="*/ 47 w 726"/>
                <a:gd name="T45" fmla="*/ 548 h 586"/>
                <a:gd name="T46" fmla="*/ 636 w 726"/>
                <a:gd name="T47" fmla="*/ 548 h 586"/>
                <a:gd name="T48" fmla="*/ 636 w 726"/>
                <a:gd name="T49" fmla="*/ 517 h 586"/>
                <a:gd name="T50" fmla="*/ 95 w 726"/>
                <a:gd name="T51" fmla="*/ 116 h 586"/>
                <a:gd name="T52" fmla="*/ 105 w 726"/>
                <a:gd name="T53" fmla="*/ 86 h 586"/>
                <a:gd name="T54" fmla="*/ 298 w 726"/>
                <a:gd name="T55" fmla="*/ 150 h 586"/>
                <a:gd name="T56" fmla="*/ 288 w 726"/>
                <a:gd name="T57" fmla="*/ 263 h 586"/>
                <a:gd name="T58" fmla="*/ 105 w 726"/>
                <a:gd name="T59" fmla="*/ 169 h 586"/>
                <a:gd name="T60" fmla="*/ 288 w 726"/>
                <a:gd name="T61" fmla="*/ 263 h 586"/>
                <a:gd name="T62" fmla="*/ 95 w 726"/>
                <a:gd name="T63" fmla="*/ 283 h 586"/>
                <a:gd name="T64" fmla="*/ 298 w 726"/>
                <a:gd name="T65" fmla="*/ 317 h 586"/>
                <a:gd name="T66" fmla="*/ 288 w 726"/>
                <a:gd name="T67" fmla="*/ 430 h 586"/>
                <a:gd name="T68" fmla="*/ 105 w 726"/>
                <a:gd name="T69" fmla="*/ 337 h 586"/>
                <a:gd name="T70" fmla="*/ 288 w 726"/>
                <a:gd name="T71" fmla="*/ 430 h 586"/>
                <a:gd name="T72" fmla="*/ 95 w 726"/>
                <a:gd name="T73" fmla="*/ 440 h 586"/>
                <a:gd name="T74" fmla="*/ 298 w 726"/>
                <a:gd name="T75" fmla="*/ 475 h 586"/>
                <a:gd name="T76" fmla="*/ 389 w 726"/>
                <a:gd name="T77" fmla="*/ 180 h 586"/>
                <a:gd name="T78" fmla="*/ 522 w 726"/>
                <a:gd name="T79" fmla="*/ 103 h 586"/>
                <a:gd name="T80" fmla="*/ 578 w 726"/>
                <a:gd name="T81" fmla="*/ 103 h 586"/>
                <a:gd name="T82" fmla="*/ 389 w 726"/>
                <a:gd name="T83" fmla="*/ 180 h 586"/>
                <a:gd name="T84" fmla="*/ 379 w 726"/>
                <a:gd name="T85" fmla="*/ 234 h 586"/>
                <a:gd name="T86" fmla="*/ 582 w 726"/>
                <a:gd name="T87" fmla="*/ 199 h 586"/>
                <a:gd name="T88" fmla="*/ 389 w 726"/>
                <a:gd name="T89" fmla="*/ 347 h 586"/>
                <a:gd name="T90" fmla="*/ 572 w 726"/>
                <a:gd name="T91" fmla="*/ 253 h 586"/>
                <a:gd name="T92" fmla="*/ 389 w 726"/>
                <a:gd name="T93" fmla="*/ 347 h 586"/>
                <a:gd name="T94" fmla="*/ 379 w 726"/>
                <a:gd name="T95" fmla="*/ 401 h 586"/>
                <a:gd name="T96" fmla="*/ 582 w 726"/>
                <a:gd name="T97" fmla="*/ 366 h 586"/>
                <a:gd name="T98" fmla="*/ 389 w 726"/>
                <a:gd name="T99" fmla="*/ 504 h 586"/>
                <a:gd name="T100" fmla="*/ 572 w 726"/>
                <a:gd name="T101" fmla="*/ 410 h 586"/>
                <a:gd name="T102" fmla="*/ 389 w 726"/>
                <a:gd name="T103" fmla="*/ 504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6" h="586">
                  <a:moveTo>
                    <a:pt x="646" y="65"/>
                  </a:moveTo>
                  <a:lnTo>
                    <a:pt x="646" y="0"/>
                  </a:lnTo>
                  <a:lnTo>
                    <a:pt x="351" y="65"/>
                  </a:lnTo>
                  <a:lnTo>
                    <a:pt x="326" y="65"/>
                  </a:lnTo>
                  <a:lnTo>
                    <a:pt x="31" y="0"/>
                  </a:lnTo>
                  <a:lnTo>
                    <a:pt x="31" y="65"/>
                  </a:lnTo>
                  <a:lnTo>
                    <a:pt x="0" y="65"/>
                  </a:lnTo>
                  <a:lnTo>
                    <a:pt x="0" y="585"/>
                  </a:lnTo>
                  <a:lnTo>
                    <a:pt x="323" y="585"/>
                  </a:lnTo>
                  <a:lnTo>
                    <a:pt x="323" y="586"/>
                  </a:lnTo>
                  <a:lnTo>
                    <a:pt x="326" y="585"/>
                  </a:lnTo>
                  <a:lnTo>
                    <a:pt x="351" y="585"/>
                  </a:lnTo>
                  <a:lnTo>
                    <a:pt x="354" y="586"/>
                  </a:lnTo>
                  <a:lnTo>
                    <a:pt x="354" y="585"/>
                  </a:lnTo>
                  <a:lnTo>
                    <a:pt x="726" y="585"/>
                  </a:lnTo>
                  <a:lnTo>
                    <a:pt x="726" y="65"/>
                  </a:lnTo>
                  <a:lnTo>
                    <a:pt x="646" y="65"/>
                  </a:lnTo>
                  <a:close/>
                  <a:moveTo>
                    <a:pt x="62" y="65"/>
                  </a:moveTo>
                  <a:lnTo>
                    <a:pt x="62" y="39"/>
                  </a:lnTo>
                  <a:lnTo>
                    <a:pt x="182" y="65"/>
                  </a:lnTo>
                  <a:lnTo>
                    <a:pt x="323" y="97"/>
                  </a:lnTo>
                  <a:lnTo>
                    <a:pt x="323" y="103"/>
                  </a:lnTo>
                  <a:lnTo>
                    <a:pt x="323" y="547"/>
                  </a:lnTo>
                  <a:lnTo>
                    <a:pt x="62" y="490"/>
                  </a:lnTo>
                  <a:lnTo>
                    <a:pt x="62" y="103"/>
                  </a:lnTo>
                  <a:lnTo>
                    <a:pt x="62" y="65"/>
                  </a:lnTo>
                  <a:close/>
                  <a:moveTo>
                    <a:pt x="615" y="39"/>
                  </a:moveTo>
                  <a:lnTo>
                    <a:pt x="615" y="65"/>
                  </a:lnTo>
                  <a:lnTo>
                    <a:pt x="615" y="103"/>
                  </a:lnTo>
                  <a:lnTo>
                    <a:pt x="615" y="490"/>
                  </a:lnTo>
                  <a:lnTo>
                    <a:pt x="354" y="547"/>
                  </a:lnTo>
                  <a:lnTo>
                    <a:pt x="354" y="103"/>
                  </a:lnTo>
                  <a:lnTo>
                    <a:pt x="354" y="97"/>
                  </a:lnTo>
                  <a:lnTo>
                    <a:pt x="496" y="65"/>
                  </a:lnTo>
                  <a:lnTo>
                    <a:pt x="615" y="39"/>
                  </a:lnTo>
                  <a:close/>
                  <a:moveTo>
                    <a:pt x="699" y="344"/>
                  </a:moveTo>
                  <a:lnTo>
                    <a:pt x="689" y="344"/>
                  </a:lnTo>
                  <a:lnTo>
                    <a:pt x="663" y="344"/>
                  </a:lnTo>
                  <a:lnTo>
                    <a:pt x="663" y="307"/>
                  </a:lnTo>
                  <a:lnTo>
                    <a:pt x="689" y="307"/>
                  </a:lnTo>
                  <a:lnTo>
                    <a:pt x="699" y="307"/>
                  </a:lnTo>
                  <a:lnTo>
                    <a:pt x="699" y="344"/>
                  </a:lnTo>
                  <a:close/>
                  <a:moveTo>
                    <a:pt x="47" y="548"/>
                  </a:moveTo>
                  <a:lnTo>
                    <a:pt x="47" y="518"/>
                  </a:lnTo>
                  <a:lnTo>
                    <a:pt x="182" y="548"/>
                  </a:lnTo>
                  <a:lnTo>
                    <a:pt x="47" y="548"/>
                  </a:lnTo>
                  <a:close/>
                  <a:moveTo>
                    <a:pt x="636" y="517"/>
                  </a:moveTo>
                  <a:lnTo>
                    <a:pt x="636" y="548"/>
                  </a:lnTo>
                  <a:lnTo>
                    <a:pt x="496" y="548"/>
                  </a:lnTo>
                  <a:lnTo>
                    <a:pt x="636" y="517"/>
                  </a:lnTo>
                  <a:close/>
                  <a:moveTo>
                    <a:pt x="288" y="180"/>
                  </a:moveTo>
                  <a:lnTo>
                    <a:pt x="95" y="116"/>
                  </a:lnTo>
                  <a:lnTo>
                    <a:pt x="99" y="103"/>
                  </a:lnTo>
                  <a:lnTo>
                    <a:pt x="105" y="86"/>
                  </a:lnTo>
                  <a:lnTo>
                    <a:pt x="155" y="103"/>
                  </a:lnTo>
                  <a:lnTo>
                    <a:pt x="298" y="150"/>
                  </a:lnTo>
                  <a:lnTo>
                    <a:pt x="288" y="180"/>
                  </a:lnTo>
                  <a:close/>
                  <a:moveTo>
                    <a:pt x="288" y="263"/>
                  </a:moveTo>
                  <a:lnTo>
                    <a:pt x="95" y="199"/>
                  </a:lnTo>
                  <a:lnTo>
                    <a:pt x="105" y="169"/>
                  </a:lnTo>
                  <a:lnTo>
                    <a:pt x="298" y="234"/>
                  </a:lnTo>
                  <a:lnTo>
                    <a:pt x="288" y="263"/>
                  </a:lnTo>
                  <a:close/>
                  <a:moveTo>
                    <a:pt x="288" y="347"/>
                  </a:moveTo>
                  <a:lnTo>
                    <a:pt x="95" y="283"/>
                  </a:lnTo>
                  <a:lnTo>
                    <a:pt x="105" y="253"/>
                  </a:lnTo>
                  <a:lnTo>
                    <a:pt x="298" y="317"/>
                  </a:lnTo>
                  <a:lnTo>
                    <a:pt x="288" y="347"/>
                  </a:lnTo>
                  <a:close/>
                  <a:moveTo>
                    <a:pt x="288" y="430"/>
                  </a:moveTo>
                  <a:lnTo>
                    <a:pt x="95" y="366"/>
                  </a:lnTo>
                  <a:lnTo>
                    <a:pt x="105" y="337"/>
                  </a:lnTo>
                  <a:lnTo>
                    <a:pt x="298" y="401"/>
                  </a:lnTo>
                  <a:lnTo>
                    <a:pt x="288" y="430"/>
                  </a:lnTo>
                  <a:close/>
                  <a:moveTo>
                    <a:pt x="288" y="504"/>
                  </a:moveTo>
                  <a:lnTo>
                    <a:pt x="95" y="440"/>
                  </a:lnTo>
                  <a:lnTo>
                    <a:pt x="105" y="410"/>
                  </a:lnTo>
                  <a:lnTo>
                    <a:pt x="298" y="475"/>
                  </a:lnTo>
                  <a:lnTo>
                    <a:pt x="288" y="504"/>
                  </a:lnTo>
                  <a:close/>
                  <a:moveTo>
                    <a:pt x="389" y="180"/>
                  </a:moveTo>
                  <a:lnTo>
                    <a:pt x="379" y="150"/>
                  </a:lnTo>
                  <a:lnTo>
                    <a:pt x="522" y="103"/>
                  </a:lnTo>
                  <a:lnTo>
                    <a:pt x="572" y="86"/>
                  </a:lnTo>
                  <a:lnTo>
                    <a:pt x="578" y="103"/>
                  </a:lnTo>
                  <a:lnTo>
                    <a:pt x="582" y="116"/>
                  </a:lnTo>
                  <a:lnTo>
                    <a:pt x="389" y="180"/>
                  </a:lnTo>
                  <a:close/>
                  <a:moveTo>
                    <a:pt x="389" y="263"/>
                  </a:moveTo>
                  <a:lnTo>
                    <a:pt x="379" y="234"/>
                  </a:lnTo>
                  <a:lnTo>
                    <a:pt x="572" y="169"/>
                  </a:lnTo>
                  <a:lnTo>
                    <a:pt x="582" y="199"/>
                  </a:lnTo>
                  <a:lnTo>
                    <a:pt x="389" y="263"/>
                  </a:lnTo>
                  <a:close/>
                  <a:moveTo>
                    <a:pt x="389" y="347"/>
                  </a:moveTo>
                  <a:lnTo>
                    <a:pt x="379" y="317"/>
                  </a:lnTo>
                  <a:lnTo>
                    <a:pt x="572" y="253"/>
                  </a:lnTo>
                  <a:lnTo>
                    <a:pt x="582" y="283"/>
                  </a:lnTo>
                  <a:lnTo>
                    <a:pt x="389" y="347"/>
                  </a:lnTo>
                  <a:close/>
                  <a:moveTo>
                    <a:pt x="389" y="430"/>
                  </a:moveTo>
                  <a:lnTo>
                    <a:pt x="379" y="401"/>
                  </a:lnTo>
                  <a:lnTo>
                    <a:pt x="572" y="337"/>
                  </a:lnTo>
                  <a:lnTo>
                    <a:pt x="582" y="366"/>
                  </a:lnTo>
                  <a:lnTo>
                    <a:pt x="389" y="430"/>
                  </a:lnTo>
                  <a:close/>
                  <a:moveTo>
                    <a:pt x="389" y="504"/>
                  </a:moveTo>
                  <a:lnTo>
                    <a:pt x="379" y="475"/>
                  </a:lnTo>
                  <a:lnTo>
                    <a:pt x="572" y="410"/>
                  </a:lnTo>
                  <a:lnTo>
                    <a:pt x="582" y="440"/>
                  </a:lnTo>
                  <a:lnTo>
                    <a:pt x="389" y="504"/>
                  </a:lnTo>
                  <a:close/>
                </a:path>
              </a:pathLst>
            </a:custGeom>
            <a:gradFill>
              <a:gsLst>
                <a:gs pos="0">
                  <a:schemeClr val="accent1">
                    <a:lumMod val="20000"/>
                    <a:lumOff val="80000"/>
                  </a:schemeClr>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b="0" i="0" u="none" strike="noStrike" kern="1200" cap="none" spc="0" normalizeH="0" baseline="0" noProof="0">
                <a:ln>
                  <a:noFill/>
                </a:ln>
                <a:solidFill>
                  <a:prstClr val="white"/>
                </a:solidFill>
                <a:effectLst/>
                <a:uLnTx/>
                <a:uFillTx/>
                <a:latin typeface="Roboto Regular"/>
                <a:ea typeface="思源黑体 CN Regular" panose="020B0500000000000000" pitchFamily="34" charset="-122"/>
                <a:cs typeface="+mn-cs"/>
              </a:endParaRPr>
            </a:p>
          </p:txBody>
        </p:sp>
      </p:grpSp>
      <p:grpSp>
        <p:nvGrpSpPr>
          <p:cNvPr id="4" name="组合 3"/>
          <p:cNvGrpSpPr/>
          <p:nvPr/>
        </p:nvGrpSpPr>
        <p:grpSpPr>
          <a:xfrm>
            <a:off x="8352079" y="5632915"/>
            <a:ext cx="3406681" cy="462393"/>
            <a:chOff x="581118" y="4878371"/>
            <a:chExt cx="3406681" cy="462393"/>
          </a:xfrm>
        </p:grpSpPr>
        <p:sp>
          <p:nvSpPr>
            <p:cNvPr id="22" name="矩形: 圆角 35"/>
            <p:cNvSpPr/>
            <p:nvPr/>
          </p:nvSpPr>
          <p:spPr>
            <a:xfrm>
              <a:off x="581118" y="4878371"/>
              <a:ext cx="3406681" cy="462393"/>
            </a:xfrm>
            <a:prstGeom prst="roundRect">
              <a:avLst>
                <a:gd name="adj" fmla="val 50000"/>
              </a:avLst>
            </a:prstGeom>
            <a:solidFill>
              <a:schemeClr val="accent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文本框 25"/>
            <p:cNvSpPr txBox="1"/>
            <p:nvPr/>
          </p:nvSpPr>
          <p:spPr>
            <a:xfrm>
              <a:off x="1400492" y="4960329"/>
              <a:ext cx="883966" cy="276999"/>
            </a:xfrm>
            <a:prstGeom prst="rect">
              <a:avLst/>
            </a:prstGeom>
            <a:noFill/>
          </p:spPr>
          <p:txBody>
            <a:bodyPr wrap="squar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rPr>
                <a:t>导    师：</a:t>
              </a:r>
              <a:endPar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endParaRPr>
            </a:p>
          </p:txBody>
        </p:sp>
        <p:sp>
          <p:nvSpPr>
            <p:cNvPr id="27" name="文本框 26"/>
            <p:cNvSpPr txBox="1"/>
            <p:nvPr/>
          </p:nvSpPr>
          <p:spPr>
            <a:xfrm>
              <a:off x="2361508" y="4952033"/>
              <a:ext cx="981038" cy="276999"/>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rPr>
                <a:t>罗瑞 讲师</a:t>
              </a:r>
              <a:endParaRPr kumimoji="0" lang="en-US" altLang="zh-CN" b="1" i="0" u="none" strike="noStrike" kern="0" cap="none" spc="0" normalizeH="0" baseline="0" noProof="0" dirty="0">
                <a:ln>
                  <a:noFill/>
                </a:ln>
                <a:solidFill>
                  <a:schemeClr val="bg1"/>
                </a:solidFill>
                <a:effectLst/>
                <a:uLnTx/>
                <a:uFillTx/>
                <a:latin typeface="思源宋体 CN Heavy" panose="02020900000000000000" pitchFamily="18" charset="-122"/>
                <a:ea typeface="思源宋体 CN Heavy" panose="02020900000000000000" pitchFamily="18" charset="-122"/>
                <a:cs typeface="Source Han Serif CN Bold" panose="02020200000000000000" charset="-122"/>
              </a:endParaRPr>
            </a:p>
          </p:txBody>
        </p:sp>
        <p:sp>
          <p:nvSpPr>
            <p:cNvPr id="18" name="student-with-graduation-cap_57073"/>
            <p:cNvSpPr/>
            <p:nvPr/>
          </p:nvSpPr>
          <p:spPr>
            <a:xfrm>
              <a:off x="1060718" y="4988710"/>
              <a:ext cx="167330" cy="237034"/>
            </a:xfrm>
            <a:custGeom>
              <a:avLst/>
              <a:gdLst>
                <a:gd name="connsiteX0" fmla="*/ 274879 w 424808"/>
                <a:gd name="connsiteY0" fmla="*/ 445205 h 601764"/>
                <a:gd name="connsiteX1" fmla="*/ 274879 w 424808"/>
                <a:gd name="connsiteY1" fmla="*/ 470531 h 601764"/>
                <a:gd name="connsiteX2" fmla="*/ 332512 w 424808"/>
                <a:gd name="connsiteY2" fmla="*/ 470531 h 601764"/>
                <a:gd name="connsiteX3" fmla="*/ 332512 w 424808"/>
                <a:gd name="connsiteY3" fmla="*/ 445205 h 601764"/>
                <a:gd name="connsiteX4" fmla="*/ 107051 w 424808"/>
                <a:gd name="connsiteY4" fmla="*/ 280818 h 601764"/>
                <a:gd name="connsiteX5" fmla="*/ 183588 w 424808"/>
                <a:gd name="connsiteY5" fmla="*/ 420340 h 601764"/>
                <a:gd name="connsiteX6" fmla="*/ 191426 w 424808"/>
                <a:gd name="connsiteY6" fmla="*/ 393633 h 601764"/>
                <a:gd name="connsiteX7" fmla="*/ 179899 w 424808"/>
                <a:gd name="connsiteY7" fmla="*/ 369228 h 601764"/>
                <a:gd name="connsiteX8" fmla="*/ 212174 w 424808"/>
                <a:gd name="connsiteY8" fmla="*/ 336074 h 601764"/>
                <a:gd name="connsiteX9" fmla="*/ 244910 w 424808"/>
                <a:gd name="connsiteY9" fmla="*/ 369228 h 601764"/>
                <a:gd name="connsiteX10" fmla="*/ 233383 w 424808"/>
                <a:gd name="connsiteY10" fmla="*/ 393633 h 601764"/>
                <a:gd name="connsiteX11" fmla="*/ 240760 w 424808"/>
                <a:gd name="connsiteY11" fmla="*/ 420340 h 601764"/>
                <a:gd name="connsiteX12" fmla="*/ 317758 w 424808"/>
                <a:gd name="connsiteY12" fmla="*/ 280818 h 601764"/>
                <a:gd name="connsiteX13" fmla="*/ 424726 w 424808"/>
                <a:gd name="connsiteY13" fmla="*/ 513815 h 601764"/>
                <a:gd name="connsiteX14" fmla="*/ 388763 w 424808"/>
                <a:gd name="connsiteY14" fmla="*/ 559861 h 601764"/>
                <a:gd name="connsiteX15" fmla="*/ 347267 w 424808"/>
                <a:gd name="connsiteY15" fmla="*/ 561703 h 601764"/>
                <a:gd name="connsiteX16" fmla="*/ 213557 w 424808"/>
                <a:gd name="connsiteY16" fmla="*/ 601764 h 601764"/>
                <a:gd name="connsiteX17" fmla="*/ 78003 w 424808"/>
                <a:gd name="connsiteY17" fmla="*/ 561703 h 601764"/>
                <a:gd name="connsiteX18" fmla="*/ 36507 w 424808"/>
                <a:gd name="connsiteY18" fmla="*/ 559861 h 601764"/>
                <a:gd name="connsiteX19" fmla="*/ 83 w 424808"/>
                <a:gd name="connsiteY19" fmla="*/ 513815 h 601764"/>
                <a:gd name="connsiteX20" fmla="*/ 107051 w 424808"/>
                <a:gd name="connsiteY20" fmla="*/ 280818 h 601764"/>
                <a:gd name="connsiteX21" fmla="*/ 184977 w 424808"/>
                <a:gd name="connsiteY21" fmla="*/ 152406 h 601764"/>
                <a:gd name="connsiteX22" fmla="*/ 153631 w 424808"/>
                <a:gd name="connsiteY22" fmla="*/ 166680 h 601764"/>
                <a:gd name="connsiteX23" fmla="*/ 153631 w 424808"/>
                <a:gd name="connsiteY23" fmla="*/ 167601 h 601764"/>
                <a:gd name="connsiteX24" fmla="*/ 170226 w 424808"/>
                <a:gd name="connsiteY24" fmla="*/ 184637 h 601764"/>
                <a:gd name="connsiteX25" fmla="*/ 178062 w 424808"/>
                <a:gd name="connsiteY25" fmla="*/ 184637 h 601764"/>
                <a:gd name="connsiteX26" fmla="*/ 195118 w 424808"/>
                <a:gd name="connsiteY26" fmla="*/ 167601 h 601764"/>
                <a:gd name="connsiteX27" fmla="*/ 184977 w 424808"/>
                <a:gd name="connsiteY27" fmla="*/ 152406 h 601764"/>
                <a:gd name="connsiteX28" fmla="*/ 247208 w 424808"/>
                <a:gd name="connsiteY28" fmla="*/ 150564 h 601764"/>
                <a:gd name="connsiteX29" fmla="*/ 230152 w 424808"/>
                <a:gd name="connsiteY29" fmla="*/ 167601 h 601764"/>
                <a:gd name="connsiteX30" fmla="*/ 247208 w 424808"/>
                <a:gd name="connsiteY30" fmla="*/ 184637 h 601764"/>
                <a:gd name="connsiteX31" fmla="*/ 254583 w 424808"/>
                <a:gd name="connsiteY31" fmla="*/ 184637 h 601764"/>
                <a:gd name="connsiteX32" fmla="*/ 271639 w 424808"/>
                <a:gd name="connsiteY32" fmla="*/ 167601 h 601764"/>
                <a:gd name="connsiteX33" fmla="*/ 254583 w 424808"/>
                <a:gd name="connsiteY33" fmla="*/ 150564 h 601764"/>
                <a:gd name="connsiteX34" fmla="*/ 236144 w 424808"/>
                <a:gd name="connsiteY34" fmla="*/ 107283 h 601764"/>
                <a:gd name="connsiteX35" fmla="*/ 196040 w 424808"/>
                <a:gd name="connsiteY35" fmla="*/ 145039 h 601764"/>
                <a:gd name="connsiteX36" fmla="*/ 201572 w 424808"/>
                <a:gd name="connsiteY36" fmla="*/ 150564 h 601764"/>
                <a:gd name="connsiteX37" fmla="*/ 223237 w 424808"/>
                <a:gd name="connsiteY37" fmla="*/ 150564 h 601764"/>
                <a:gd name="connsiteX38" fmla="*/ 247208 w 424808"/>
                <a:gd name="connsiteY38" fmla="*/ 138593 h 601764"/>
                <a:gd name="connsiteX39" fmla="*/ 254583 w 424808"/>
                <a:gd name="connsiteY39" fmla="*/ 138593 h 601764"/>
                <a:gd name="connsiteX40" fmla="*/ 284085 w 424808"/>
                <a:gd name="connsiteY40" fmla="*/ 167601 h 601764"/>
                <a:gd name="connsiteX41" fmla="*/ 254583 w 424808"/>
                <a:gd name="connsiteY41" fmla="*/ 197069 h 601764"/>
                <a:gd name="connsiteX42" fmla="*/ 247208 w 424808"/>
                <a:gd name="connsiteY42" fmla="*/ 197069 h 601764"/>
                <a:gd name="connsiteX43" fmla="*/ 217706 w 424808"/>
                <a:gd name="connsiteY43" fmla="*/ 167601 h 601764"/>
                <a:gd name="connsiteX44" fmla="*/ 218167 w 424808"/>
                <a:gd name="connsiteY44" fmla="*/ 162996 h 601764"/>
                <a:gd name="connsiteX45" fmla="*/ 206642 w 424808"/>
                <a:gd name="connsiteY45" fmla="*/ 162996 h 601764"/>
                <a:gd name="connsiteX46" fmla="*/ 207103 w 424808"/>
                <a:gd name="connsiteY46" fmla="*/ 167601 h 601764"/>
                <a:gd name="connsiteX47" fmla="*/ 178062 w 424808"/>
                <a:gd name="connsiteY47" fmla="*/ 197069 h 601764"/>
                <a:gd name="connsiteX48" fmla="*/ 170226 w 424808"/>
                <a:gd name="connsiteY48" fmla="*/ 197069 h 601764"/>
                <a:gd name="connsiteX49" fmla="*/ 141185 w 424808"/>
                <a:gd name="connsiteY49" fmla="*/ 170363 h 601764"/>
                <a:gd name="connsiteX50" fmla="*/ 119519 w 424808"/>
                <a:gd name="connsiteY50" fmla="*/ 173586 h 601764"/>
                <a:gd name="connsiteX51" fmla="*/ 212635 w 424808"/>
                <a:gd name="connsiteY51" fmla="*/ 280869 h 601764"/>
                <a:gd name="connsiteX52" fmla="*/ 307594 w 424808"/>
                <a:gd name="connsiteY52" fmla="*/ 155629 h 601764"/>
                <a:gd name="connsiteX53" fmla="*/ 236144 w 424808"/>
                <a:gd name="connsiteY53" fmla="*/ 107283 h 601764"/>
                <a:gd name="connsiteX54" fmla="*/ 212635 w 424808"/>
                <a:gd name="connsiteY54" fmla="*/ 0 h 601764"/>
                <a:gd name="connsiteX55" fmla="*/ 340323 w 424808"/>
                <a:gd name="connsiteY55" fmla="*/ 127082 h 601764"/>
                <a:gd name="connsiteX56" fmla="*/ 365215 w 424808"/>
                <a:gd name="connsiteY56" fmla="*/ 175889 h 601764"/>
                <a:gd name="connsiteX57" fmla="*/ 326955 w 424808"/>
                <a:gd name="connsiteY57" fmla="*/ 224695 h 601764"/>
                <a:gd name="connsiteX58" fmla="*/ 212635 w 424808"/>
                <a:gd name="connsiteY58" fmla="*/ 317244 h 601764"/>
                <a:gd name="connsiteX59" fmla="*/ 98315 w 424808"/>
                <a:gd name="connsiteY59" fmla="*/ 224695 h 601764"/>
                <a:gd name="connsiteX60" fmla="*/ 59594 w 424808"/>
                <a:gd name="connsiteY60" fmla="*/ 175889 h 601764"/>
                <a:gd name="connsiteX61" fmla="*/ 84947 w 424808"/>
                <a:gd name="connsiteY61" fmla="*/ 127082 h 601764"/>
                <a:gd name="connsiteX62" fmla="*/ 212635 w 424808"/>
                <a:gd name="connsiteY62" fmla="*/ 0 h 601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24808" h="601764">
                  <a:moveTo>
                    <a:pt x="274879" y="445205"/>
                  </a:moveTo>
                  <a:lnTo>
                    <a:pt x="274879" y="470531"/>
                  </a:lnTo>
                  <a:lnTo>
                    <a:pt x="332512" y="470531"/>
                  </a:lnTo>
                  <a:lnTo>
                    <a:pt x="332512" y="445205"/>
                  </a:lnTo>
                  <a:close/>
                  <a:moveTo>
                    <a:pt x="107051" y="280818"/>
                  </a:moveTo>
                  <a:lnTo>
                    <a:pt x="183588" y="420340"/>
                  </a:lnTo>
                  <a:lnTo>
                    <a:pt x="191426" y="393633"/>
                  </a:lnTo>
                  <a:cubicBezTo>
                    <a:pt x="184510" y="387647"/>
                    <a:pt x="179899" y="378898"/>
                    <a:pt x="179899" y="369228"/>
                  </a:cubicBezTo>
                  <a:cubicBezTo>
                    <a:pt x="179899" y="350809"/>
                    <a:pt x="193731" y="336074"/>
                    <a:pt x="212174" y="336074"/>
                  </a:cubicBezTo>
                  <a:cubicBezTo>
                    <a:pt x="230156" y="336074"/>
                    <a:pt x="244910" y="350809"/>
                    <a:pt x="244910" y="369228"/>
                  </a:cubicBezTo>
                  <a:cubicBezTo>
                    <a:pt x="244910" y="378898"/>
                    <a:pt x="240299" y="387647"/>
                    <a:pt x="233383" y="393633"/>
                  </a:cubicBezTo>
                  <a:lnTo>
                    <a:pt x="240760" y="420340"/>
                  </a:lnTo>
                  <a:lnTo>
                    <a:pt x="317758" y="280818"/>
                  </a:lnTo>
                  <a:cubicBezTo>
                    <a:pt x="367092" y="310288"/>
                    <a:pt x="417810" y="377977"/>
                    <a:pt x="424726" y="513815"/>
                  </a:cubicBezTo>
                  <a:cubicBezTo>
                    <a:pt x="426109" y="537759"/>
                    <a:pt x="409972" y="558480"/>
                    <a:pt x="388763" y="559861"/>
                  </a:cubicBezTo>
                  <a:cubicBezTo>
                    <a:pt x="387840" y="559861"/>
                    <a:pt x="347267" y="561703"/>
                    <a:pt x="347267" y="561703"/>
                  </a:cubicBezTo>
                  <a:cubicBezTo>
                    <a:pt x="322830" y="588410"/>
                    <a:pt x="274879" y="601764"/>
                    <a:pt x="213557" y="601764"/>
                  </a:cubicBezTo>
                  <a:cubicBezTo>
                    <a:pt x="155463" y="601764"/>
                    <a:pt x="103362" y="590713"/>
                    <a:pt x="78003" y="561703"/>
                  </a:cubicBezTo>
                  <a:cubicBezTo>
                    <a:pt x="78003" y="561703"/>
                    <a:pt x="36969" y="559861"/>
                    <a:pt x="36507" y="559861"/>
                  </a:cubicBezTo>
                  <a:cubicBezTo>
                    <a:pt x="14837" y="558480"/>
                    <a:pt x="-1300" y="537759"/>
                    <a:pt x="83" y="513815"/>
                  </a:cubicBezTo>
                  <a:cubicBezTo>
                    <a:pt x="6999" y="377056"/>
                    <a:pt x="57717" y="309827"/>
                    <a:pt x="107051" y="280818"/>
                  </a:cubicBezTo>
                  <a:close/>
                  <a:moveTo>
                    <a:pt x="184977" y="152406"/>
                  </a:moveTo>
                  <a:cubicBezTo>
                    <a:pt x="175758" y="157931"/>
                    <a:pt x="165155" y="162996"/>
                    <a:pt x="153631" y="166680"/>
                  </a:cubicBezTo>
                  <a:cubicBezTo>
                    <a:pt x="153631" y="167140"/>
                    <a:pt x="153631" y="167601"/>
                    <a:pt x="153631" y="167601"/>
                  </a:cubicBezTo>
                  <a:cubicBezTo>
                    <a:pt x="153631" y="176809"/>
                    <a:pt x="161007" y="184637"/>
                    <a:pt x="170226" y="184637"/>
                  </a:cubicBezTo>
                  <a:lnTo>
                    <a:pt x="178062" y="184637"/>
                  </a:lnTo>
                  <a:cubicBezTo>
                    <a:pt x="187282" y="184637"/>
                    <a:pt x="195118" y="176809"/>
                    <a:pt x="195118" y="167601"/>
                  </a:cubicBezTo>
                  <a:cubicBezTo>
                    <a:pt x="195118" y="160694"/>
                    <a:pt x="190969" y="155169"/>
                    <a:pt x="184977" y="152406"/>
                  </a:cubicBezTo>
                  <a:close/>
                  <a:moveTo>
                    <a:pt x="247208" y="150564"/>
                  </a:moveTo>
                  <a:cubicBezTo>
                    <a:pt x="237527" y="150564"/>
                    <a:pt x="230152" y="158392"/>
                    <a:pt x="230152" y="167601"/>
                  </a:cubicBezTo>
                  <a:cubicBezTo>
                    <a:pt x="230152" y="176809"/>
                    <a:pt x="237527" y="184637"/>
                    <a:pt x="247208" y="184637"/>
                  </a:cubicBezTo>
                  <a:lnTo>
                    <a:pt x="254583" y="184637"/>
                  </a:lnTo>
                  <a:cubicBezTo>
                    <a:pt x="263802" y="184637"/>
                    <a:pt x="271639" y="176809"/>
                    <a:pt x="271639" y="167601"/>
                  </a:cubicBezTo>
                  <a:cubicBezTo>
                    <a:pt x="271639" y="158392"/>
                    <a:pt x="263802" y="150564"/>
                    <a:pt x="254583" y="150564"/>
                  </a:cubicBezTo>
                  <a:close/>
                  <a:moveTo>
                    <a:pt x="236144" y="107283"/>
                  </a:moveTo>
                  <a:cubicBezTo>
                    <a:pt x="232457" y="111887"/>
                    <a:pt x="218628" y="129384"/>
                    <a:pt x="196040" y="145039"/>
                  </a:cubicBezTo>
                  <a:cubicBezTo>
                    <a:pt x="198345" y="146420"/>
                    <a:pt x="200189" y="148723"/>
                    <a:pt x="201572" y="150564"/>
                  </a:cubicBezTo>
                  <a:lnTo>
                    <a:pt x="223237" y="150564"/>
                  </a:lnTo>
                  <a:cubicBezTo>
                    <a:pt x="228769" y="143197"/>
                    <a:pt x="237066" y="138593"/>
                    <a:pt x="247208" y="138593"/>
                  </a:cubicBezTo>
                  <a:lnTo>
                    <a:pt x="254583" y="138593"/>
                  </a:lnTo>
                  <a:cubicBezTo>
                    <a:pt x="270717" y="138593"/>
                    <a:pt x="284085" y="151485"/>
                    <a:pt x="284085" y="167601"/>
                  </a:cubicBezTo>
                  <a:cubicBezTo>
                    <a:pt x="284085" y="183716"/>
                    <a:pt x="270717" y="197069"/>
                    <a:pt x="254583" y="197069"/>
                  </a:cubicBezTo>
                  <a:lnTo>
                    <a:pt x="247208" y="197069"/>
                  </a:lnTo>
                  <a:cubicBezTo>
                    <a:pt x="231074" y="197069"/>
                    <a:pt x="217706" y="183716"/>
                    <a:pt x="217706" y="167601"/>
                  </a:cubicBezTo>
                  <a:cubicBezTo>
                    <a:pt x="217706" y="166219"/>
                    <a:pt x="218167" y="164378"/>
                    <a:pt x="218167" y="162996"/>
                  </a:cubicBezTo>
                  <a:lnTo>
                    <a:pt x="206642" y="162996"/>
                  </a:lnTo>
                  <a:cubicBezTo>
                    <a:pt x="207103" y="164378"/>
                    <a:pt x="207103" y="166219"/>
                    <a:pt x="207103" y="167601"/>
                  </a:cubicBezTo>
                  <a:cubicBezTo>
                    <a:pt x="207103" y="183716"/>
                    <a:pt x="194196" y="197069"/>
                    <a:pt x="178062" y="197069"/>
                  </a:cubicBezTo>
                  <a:lnTo>
                    <a:pt x="170226" y="197069"/>
                  </a:lnTo>
                  <a:cubicBezTo>
                    <a:pt x="155014" y="197069"/>
                    <a:pt x="142568" y="185097"/>
                    <a:pt x="141185" y="170363"/>
                  </a:cubicBezTo>
                  <a:cubicBezTo>
                    <a:pt x="134270" y="171745"/>
                    <a:pt x="126895" y="173126"/>
                    <a:pt x="119519" y="173586"/>
                  </a:cubicBezTo>
                  <a:cubicBezTo>
                    <a:pt x="129200" y="235746"/>
                    <a:pt x="163311" y="280869"/>
                    <a:pt x="212635" y="280869"/>
                  </a:cubicBezTo>
                  <a:cubicBezTo>
                    <a:pt x="264724" y="280869"/>
                    <a:pt x="302985" y="228839"/>
                    <a:pt x="307594" y="155629"/>
                  </a:cubicBezTo>
                  <a:cubicBezTo>
                    <a:pt x="260576" y="144579"/>
                    <a:pt x="242598" y="119715"/>
                    <a:pt x="236144" y="107283"/>
                  </a:cubicBezTo>
                  <a:close/>
                  <a:moveTo>
                    <a:pt x="212635" y="0"/>
                  </a:moveTo>
                  <a:cubicBezTo>
                    <a:pt x="313126" y="0"/>
                    <a:pt x="333870" y="55713"/>
                    <a:pt x="340323" y="127082"/>
                  </a:cubicBezTo>
                  <a:cubicBezTo>
                    <a:pt x="359684" y="130305"/>
                    <a:pt x="370286" y="145499"/>
                    <a:pt x="365215" y="175889"/>
                  </a:cubicBezTo>
                  <a:cubicBezTo>
                    <a:pt x="361067" y="201213"/>
                    <a:pt x="349081" y="222854"/>
                    <a:pt x="326955" y="224695"/>
                  </a:cubicBezTo>
                  <a:cubicBezTo>
                    <a:pt x="305290" y="281790"/>
                    <a:pt x="262420" y="317244"/>
                    <a:pt x="212635" y="317244"/>
                  </a:cubicBezTo>
                  <a:cubicBezTo>
                    <a:pt x="160546" y="317244"/>
                    <a:pt x="119980" y="280409"/>
                    <a:pt x="98315" y="224695"/>
                  </a:cubicBezTo>
                  <a:cubicBezTo>
                    <a:pt x="76188" y="222854"/>
                    <a:pt x="64203" y="201213"/>
                    <a:pt x="59594" y="175889"/>
                  </a:cubicBezTo>
                  <a:cubicBezTo>
                    <a:pt x="54523" y="145499"/>
                    <a:pt x="65586" y="130305"/>
                    <a:pt x="84947" y="127082"/>
                  </a:cubicBezTo>
                  <a:cubicBezTo>
                    <a:pt x="91400" y="55713"/>
                    <a:pt x="111222" y="0"/>
                    <a:pt x="212635" y="0"/>
                  </a:cubicBezTo>
                  <a:close/>
                </a:path>
              </a:pathLst>
            </a:custGeom>
            <a:gradFill>
              <a:gsLst>
                <a:gs pos="0">
                  <a:schemeClr val="accent1">
                    <a:lumMod val="20000"/>
                    <a:lumOff val="80000"/>
                  </a:schemeClr>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b="0" i="0" u="none" strike="noStrike" kern="1200" cap="none" spc="0" normalizeH="0" baseline="0" noProof="0">
                <a:ln>
                  <a:noFill/>
                </a:ln>
                <a:solidFill>
                  <a:prstClr val="white"/>
                </a:solidFill>
                <a:effectLst/>
                <a:uLnTx/>
                <a:uFillTx/>
                <a:latin typeface="Roboto Regular"/>
                <a:ea typeface="思源黑体 CN Regular" panose="020B0500000000000000" pitchFamily="34" charset="-122"/>
                <a:cs typeface="+mn-cs"/>
              </a:endParaRPr>
            </a:p>
          </p:txBody>
        </p:sp>
      </p:grpSp>
      <p:sp>
        <p:nvSpPr>
          <p:cNvPr id="24" name="文本框 23">
            <a:extLst>
              <a:ext uri="{FF2B5EF4-FFF2-40B4-BE49-F238E27FC236}">
                <a16:creationId xmlns:a16="http://schemas.microsoft.com/office/drawing/2014/main" id="{2E00BB9E-B4F0-0480-8D14-EF202FDD97F4}"/>
              </a:ext>
            </a:extLst>
          </p:cNvPr>
          <p:cNvSpPr txBox="1"/>
          <p:nvPr/>
        </p:nvSpPr>
        <p:spPr>
          <a:xfrm>
            <a:off x="640753" y="1091853"/>
            <a:ext cx="10910492" cy="1107098"/>
          </a:xfrm>
          <a:prstGeom prst="rect">
            <a:avLst/>
          </a:prstGeom>
          <a:noFill/>
        </p:spPr>
        <p:txBody>
          <a:bodyPr wrap="square" rtlCol="0">
            <a:spAutoFit/>
          </a:bodyPr>
          <a:lstStyle/>
          <a:p>
            <a:pPr algn="just">
              <a:lnSpc>
                <a:spcPct val="120000"/>
              </a:lnSpc>
            </a:pPr>
            <a:r>
              <a:rPr lang="zh-CN" altLang="en-US" sz="6000" b="1" dirty="0">
                <a:gradFill>
                  <a:gsLst>
                    <a:gs pos="100000">
                      <a:schemeClr val="accent1">
                        <a:lumMod val="50000"/>
                      </a:schemeClr>
                    </a:gs>
                    <a:gs pos="0">
                      <a:schemeClr val="accent1">
                        <a:lumMod val="75000"/>
                      </a:schemeClr>
                    </a:gs>
                  </a:gsLst>
                  <a:lin ang="5400000" scaled="1"/>
                </a:gradFill>
                <a:effectLst>
                  <a:outerShdw blurRad="50800" dist="63500" dir="5400000" algn="t" rotWithShape="0">
                    <a:srgbClr val="004558">
                      <a:alpha val="20000"/>
                    </a:srgbClr>
                  </a:outerShdw>
                </a:effectLst>
                <a:latin typeface="+mj-ea"/>
                <a:ea typeface="+mj-ea"/>
                <a:cs typeface="思源宋体 CN Heavy" panose="02020900000000000000" pitchFamily="18" charset="-122"/>
              </a:rPr>
              <a:t>遥感图像中道路提取和分类研究</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3" name="图片 12" descr="C:\Users\Administrator.4HID7VA1ULHJQ66\Desktop\2.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4469" t="5144" r="2468" b="20712"/>
          <a:stretch>
            <a:fillRect/>
          </a:stretch>
        </p:blipFill>
        <p:spPr bwMode="auto">
          <a:xfrm>
            <a:off x="164466" y="1018540"/>
            <a:ext cx="12027535" cy="5824855"/>
          </a:xfrm>
          <a:custGeom>
            <a:avLst/>
            <a:gdLst>
              <a:gd name="connsiteX0" fmla="*/ 79782 w 12027535"/>
              <a:gd name="connsiteY0" fmla="*/ 0 h 5824855"/>
              <a:gd name="connsiteX1" fmla="*/ 12027535 w 12027535"/>
              <a:gd name="connsiteY1" fmla="*/ 0 h 5824855"/>
              <a:gd name="connsiteX2" fmla="*/ 12027535 w 12027535"/>
              <a:gd name="connsiteY2" fmla="*/ 5792246 h 5824855"/>
              <a:gd name="connsiteX3" fmla="*/ 11954686 w 12027535"/>
              <a:gd name="connsiteY3" fmla="*/ 5816051 h 5824855"/>
              <a:gd name="connsiteX4" fmla="*/ 11871734 w 12027535"/>
              <a:gd name="connsiteY4" fmla="*/ 5824855 h 5824855"/>
              <a:gd name="connsiteX5" fmla="*/ 411706 w 12027535"/>
              <a:gd name="connsiteY5" fmla="*/ 5824855 h 5824855"/>
              <a:gd name="connsiteX6" fmla="*/ 0 w 12027535"/>
              <a:gd name="connsiteY6" fmla="*/ 5391654 h 5824855"/>
              <a:gd name="connsiteX7" fmla="*/ 0 w 12027535"/>
              <a:gd name="connsiteY7" fmla="*/ 255803 h 5824855"/>
              <a:gd name="connsiteX8" fmla="*/ 79782 w 12027535"/>
              <a:gd name="connsiteY8" fmla="*/ 0 h 582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27535" h="5824855">
                <a:moveTo>
                  <a:pt x="79782" y="0"/>
                </a:moveTo>
                <a:lnTo>
                  <a:pt x="12027535" y="0"/>
                </a:lnTo>
                <a:lnTo>
                  <a:pt x="12027535" y="5792246"/>
                </a:lnTo>
                <a:lnTo>
                  <a:pt x="11954686" y="5816051"/>
                </a:lnTo>
                <a:cubicBezTo>
                  <a:pt x="11927890" y="5821824"/>
                  <a:pt x="11900147" y="5824855"/>
                  <a:pt x="11871734" y="5824855"/>
                </a:cubicBezTo>
                <a:lnTo>
                  <a:pt x="411706" y="5824855"/>
                </a:lnTo>
                <a:cubicBezTo>
                  <a:pt x="184402" y="5824855"/>
                  <a:pt x="0" y="5630825"/>
                  <a:pt x="0" y="5391654"/>
                </a:cubicBezTo>
                <a:lnTo>
                  <a:pt x="0" y="255803"/>
                </a:lnTo>
                <a:cubicBezTo>
                  <a:pt x="0" y="159976"/>
                  <a:pt x="29354" y="72068"/>
                  <a:pt x="79782" y="0"/>
                </a:cubicBezTo>
                <a:close/>
              </a:path>
            </a:pathLst>
          </a:custGeom>
          <a:noFill/>
          <a:extLst>
            <a:ext uri="{909E8E84-426E-40DD-AFC4-6F175D3DCCD1}">
              <a14:hiddenFill xmlns:a14="http://schemas.microsoft.com/office/drawing/2010/main">
                <a:solidFill>
                  <a:srgbClr val="FFFFFF"/>
                </a:solidFill>
              </a14:hiddenFill>
            </a:ext>
          </a:extLst>
        </p:spPr>
      </p:pic>
      <p:sp>
        <p:nvSpPr>
          <p:cNvPr id="15" name="任意多边形 14"/>
          <p:cNvSpPr/>
          <p:nvPr/>
        </p:nvSpPr>
        <p:spPr>
          <a:xfrm>
            <a:off x="1084580" y="4446270"/>
            <a:ext cx="11107420" cy="2411730"/>
          </a:xfrm>
          <a:custGeom>
            <a:avLst/>
            <a:gdLst>
              <a:gd name="connsiteX0" fmla="*/ 522794 w 11107420"/>
              <a:gd name="connsiteY0" fmla="*/ 0 h 2411730"/>
              <a:gd name="connsiteX1" fmla="*/ 10898316 w 11107420"/>
              <a:gd name="connsiteY1" fmla="*/ 0 h 2411730"/>
              <a:gd name="connsiteX2" fmla="*/ 11101811 w 11107420"/>
              <a:gd name="connsiteY2" fmla="*/ 41084 h 2411730"/>
              <a:gd name="connsiteX3" fmla="*/ 11107420 w 11107420"/>
              <a:gd name="connsiteY3" fmla="*/ 44128 h 2411730"/>
              <a:gd name="connsiteX4" fmla="*/ 11107420 w 11107420"/>
              <a:gd name="connsiteY4" fmla="*/ 2382842 h 2411730"/>
              <a:gd name="connsiteX5" fmla="*/ 11101811 w 11107420"/>
              <a:gd name="connsiteY5" fmla="*/ 2385887 h 2411730"/>
              <a:gd name="connsiteX6" fmla="*/ 11018556 w 11107420"/>
              <a:gd name="connsiteY6" fmla="*/ 2411730 h 2411730"/>
              <a:gd name="connsiteX7" fmla="*/ 402554 w 11107420"/>
              <a:gd name="connsiteY7" fmla="*/ 2411730 h 2411730"/>
              <a:gd name="connsiteX8" fmla="*/ 319299 w 11107420"/>
              <a:gd name="connsiteY8" fmla="*/ 2385887 h 2411730"/>
              <a:gd name="connsiteX9" fmla="*/ 0 w 11107420"/>
              <a:gd name="connsiteY9" fmla="*/ 1904176 h 2411730"/>
              <a:gd name="connsiteX10" fmla="*/ 0 w 11107420"/>
              <a:gd name="connsiteY10" fmla="*/ 522794 h 2411730"/>
              <a:gd name="connsiteX11" fmla="*/ 522794 w 11107420"/>
              <a:gd name="connsiteY11" fmla="*/ 0 h 241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07420" h="2411730">
                <a:moveTo>
                  <a:pt x="522794" y="0"/>
                </a:moveTo>
                <a:lnTo>
                  <a:pt x="10898316" y="0"/>
                </a:lnTo>
                <a:cubicBezTo>
                  <a:pt x="10970499" y="0"/>
                  <a:pt x="11039265" y="14629"/>
                  <a:pt x="11101811" y="41084"/>
                </a:cubicBezTo>
                <a:lnTo>
                  <a:pt x="11107420" y="44128"/>
                </a:lnTo>
                <a:lnTo>
                  <a:pt x="11107420" y="2382842"/>
                </a:lnTo>
                <a:lnTo>
                  <a:pt x="11101811" y="2385887"/>
                </a:lnTo>
                <a:lnTo>
                  <a:pt x="11018556" y="2411730"/>
                </a:lnTo>
                <a:lnTo>
                  <a:pt x="402554" y="2411730"/>
                </a:lnTo>
                <a:lnTo>
                  <a:pt x="319299" y="2385887"/>
                </a:lnTo>
                <a:cubicBezTo>
                  <a:pt x="131661" y="2306522"/>
                  <a:pt x="0" y="2120724"/>
                  <a:pt x="0" y="1904176"/>
                </a:cubicBezTo>
                <a:lnTo>
                  <a:pt x="0" y="522794"/>
                </a:lnTo>
                <a:cubicBezTo>
                  <a:pt x="0" y="234063"/>
                  <a:pt x="234063" y="0"/>
                  <a:pt x="522794" y="0"/>
                </a:cubicBezTo>
                <a:close/>
              </a:path>
            </a:pathLst>
          </a:custGeom>
          <a:gradFill>
            <a:gsLst>
              <a:gs pos="0">
                <a:schemeClr val="bg1">
                  <a:alpha val="0"/>
                </a:schemeClr>
              </a:gs>
              <a:gs pos="100000">
                <a:schemeClr val="bg1">
                  <a:alpha val="5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矩形 11"/>
          <p:cNvSpPr/>
          <p:nvPr/>
        </p:nvSpPr>
        <p:spPr>
          <a:xfrm>
            <a:off x="2541069" y="317"/>
            <a:ext cx="9650931" cy="101822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rot="5400000">
            <a:off x="-1154430" y="1155065"/>
            <a:ext cx="6859270" cy="4549775"/>
            <a:chOff x="0" y="5287"/>
            <a:chExt cx="19200" cy="5513"/>
          </a:xfrm>
        </p:grpSpPr>
        <p:sp>
          <p:nvSpPr>
            <p:cNvPr id="23" name="任意多边形: 形状 22"/>
            <p:cNvSpPr/>
            <p:nvPr/>
          </p:nvSpPr>
          <p:spPr>
            <a:xfrm>
              <a:off x="0" y="5287"/>
              <a:ext cx="19200" cy="5244"/>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2"/>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566"/>
                </a:solidFill>
              </a:endParaRPr>
            </a:p>
          </p:txBody>
        </p:sp>
        <p:sp>
          <p:nvSpPr>
            <p:cNvPr id="22" name="任意多边形: 形状 21"/>
            <p:cNvSpPr/>
            <p:nvPr/>
          </p:nvSpPr>
          <p:spPr>
            <a:xfrm>
              <a:off x="0" y="5556"/>
              <a:ext cx="19200" cy="5244"/>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1"/>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566"/>
                </a:solidFill>
              </a:endParaRPr>
            </a:p>
          </p:txBody>
        </p:sp>
      </p:grpSp>
      <p:pic>
        <p:nvPicPr>
          <p:cNvPr id="4" name="图片 3" descr="10标志与中英文校名组合规范03反白(竖式)"/>
          <p:cNvPicPr>
            <a:picLocks noChangeAspect="1"/>
          </p:cNvPicPr>
          <p:nvPr/>
        </p:nvPicPr>
        <p:blipFill>
          <a:blip r:embed="rId3"/>
          <a:srcRect l="40385" t="33160" r="41162"/>
          <a:stretch>
            <a:fillRect/>
          </a:stretch>
        </p:blipFill>
        <p:spPr>
          <a:xfrm>
            <a:off x="396240" y="1495425"/>
            <a:ext cx="1509395" cy="3866515"/>
          </a:xfrm>
          <a:prstGeom prst="rect">
            <a:avLst/>
          </a:prstGeom>
        </p:spPr>
      </p:pic>
      <p:sp>
        <p:nvSpPr>
          <p:cNvPr id="20486" name="文本框 4"/>
          <p:cNvSpPr txBox="1"/>
          <p:nvPr/>
        </p:nvSpPr>
        <p:spPr>
          <a:xfrm>
            <a:off x="6049010" y="2354580"/>
            <a:ext cx="5725795" cy="1014730"/>
          </a:xfrm>
          <a:prstGeom prst="rect">
            <a:avLst/>
          </a:prstGeom>
          <a:noFill/>
          <a:ln w="9525">
            <a:noFill/>
          </a:ln>
        </p:spPr>
        <p:txBody>
          <a:bodyPr wrap="square" anchor="t">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6000" b="1" noProof="0" dirty="0">
                <a:ln>
                  <a:noFill/>
                </a:ln>
                <a:gradFill>
                  <a:gsLst>
                    <a:gs pos="100000">
                      <a:schemeClr val="accent2">
                        <a:lumMod val="50000"/>
                      </a:schemeClr>
                    </a:gs>
                    <a:gs pos="0">
                      <a:schemeClr val="accent2">
                        <a:lumMod val="75000"/>
                      </a:schemeClr>
                    </a:gs>
                  </a:gsLst>
                  <a:lin ang="5400000" scaled="1"/>
                </a:gradFill>
                <a:effectLst/>
                <a:uLnTx/>
                <a:uFillTx/>
                <a:latin typeface="+mj-ea"/>
                <a:ea typeface="+mj-ea"/>
                <a:cs typeface="阿里巴巴普惠体 Medium" panose="00020600040101010101" pitchFamily="18" charset="-122"/>
                <a:sym typeface="+mn-ea"/>
              </a:rPr>
              <a:t>研究背景和意义</a:t>
            </a:r>
          </a:p>
        </p:txBody>
      </p:sp>
      <p:sp>
        <p:nvSpPr>
          <p:cNvPr id="9" name="文本框 8"/>
          <p:cNvSpPr txBox="1"/>
          <p:nvPr/>
        </p:nvSpPr>
        <p:spPr>
          <a:xfrm>
            <a:off x="6078855" y="3369945"/>
            <a:ext cx="5587365" cy="313034"/>
          </a:xfrm>
          <a:prstGeom prst="rect">
            <a:avLst/>
          </a:prstGeom>
          <a:noFill/>
        </p:spPr>
        <p:txBody>
          <a:bodyPr wrap="square" rtlCol="0">
            <a:spAutoFit/>
          </a:bodyPr>
          <a:lstStyle/>
          <a:p>
            <a:pPr marL="0" marR="0" lvl="0" indent="0" algn="dist" defTabSz="914400" rtl="0" eaLnBrk="1" fontAlgn="auto" latinLnBrk="0" hangingPunct="1">
              <a:lnSpc>
                <a:spcPct val="130000"/>
              </a:lnSpc>
              <a:spcBef>
                <a:spcPts val="0"/>
              </a:spcBef>
              <a:spcAft>
                <a:spcPts val="0"/>
              </a:spcAft>
              <a:buClrTx/>
              <a:buSzTx/>
              <a:buFontTx/>
              <a:buNone/>
              <a:defRPr/>
            </a:pPr>
            <a:r>
              <a:rPr lang="en-US" altLang="zh-CN" sz="1200" b="1" noProof="0" dirty="0">
                <a:ln>
                  <a:noFill/>
                </a:ln>
                <a:solidFill>
                  <a:prstClr val="black"/>
                </a:solidFill>
                <a:effectLst/>
                <a:uLnTx/>
                <a:uFillTx/>
                <a:latin typeface="+mj-lt"/>
                <a:ea typeface="思源宋体 CN Heavy" panose="02020900000000000000" pitchFamily="18" charset="-122"/>
                <a:cs typeface="DIN" charset="0"/>
                <a:sym typeface="OPPOSans M" panose="00020600040101010101" pitchFamily="18" charset="-122"/>
              </a:rPr>
              <a:t>RESEARCH BACKGROUND AND SIGNIFICANCE</a:t>
            </a:r>
          </a:p>
        </p:txBody>
      </p:sp>
      <p:sp>
        <p:nvSpPr>
          <p:cNvPr id="6" name="任意多边形: 形状 3"/>
          <p:cNvSpPr/>
          <p:nvPr/>
        </p:nvSpPr>
        <p:spPr>
          <a:xfrm>
            <a:off x="6078855" y="3889375"/>
            <a:ext cx="5587365" cy="368300"/>
          </a:xfrm>
          <a:custGeom>
            <a:avLst/>
            <a:gdLst>
              <a:gd name="connsiteX0" fmla="*/ 0 w 4114800"/>
              <a:gd name="connsiteY0" fmla="*/ 0 h 409575"/>
              <a:gd name="connsiteX1" fmla="*/ 1181100 w 4114800"/>
              <a:gd name="connsiteY1" fmla="*/ 0 h 409575"/>
              <a:gd name="connsiteX2" fmla="*/ 1181100 w 4114800"/>
              <a:gd name="connsiteY2" fmla="*/ 409575 h 409575"/>
              <a:gd name="connsiteX3" fmla="*/ 1581150 w 4114800"/>
              <a:gd name="connsiteY3" fmla="*/ 9525 h 409575"/>
              <a:gd name="connsiteX4" fmla="*/ 4114800 w 4114800"/>
              <a:gd name="connsiteY4" fmla="*/ 9525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4800" h="409575">
                <a:moveTo>
                  <a:pt x="0" y="0"/>
                </a:moveTo>
                <a:lnTo>
                  <a:pt x="1181100" y="0"/>
                </a:lnTo>
                <a:lnTo>
                  <a:pt x="1181100" y="409575"/>
                </a:lnTo>
                <a:lnTo>
                  <a:pt x="1581150" y="9525"/>
                </a:lnTo>
                <a:lnTo>
                  <a:pt x="4114800" y="9525"/>
                </a:lnTo>
              </a:path>
            </a:pathLst>
          </a:custGeom>
          <a:noFill/>
          <a:ln>
            <a:solidFill>
              <a:srgbClr val="1E3E6E"/>
            </a:solidFill>
          </a:ln>
        </p:spPr>
        <p:style>
          <a:lnRef idx="2">
            <a:srgbClr val="006EFF">
              <a:shade val="50000"/>
            </a:srgbClr>
          </a:lnRef>
          <a:fillRef idx="1">
            <a:srgbClr val="006EFF"/>
          </a:fillRef>
          <a:effectRef idx="0">
            <a:srgbClr val="006EFF"/>
          </a:effectRef>
          <a:fontRef idx="minor">
            <a:sysClr val="window" lastClr="FFFFFF"/>
          </a:fontRef>
        </p:style>
        <p:txBody>
          <a:bodyPr rtlCol="0" anchor="ctr"/>
          <a:lstStyle/>
          <a:p>
            <a:pPr algn="ctr" fontAlgn="auto"/>
            <a:endParaRPr lang="zh-CN" altLang="en-US" strike="noStrike" noProof="1"/>
          </a:p>
        </p:txBody>
      </p:sp>
      <p:sp>
        <p:nvSpPr>
          <p:cNvPr id="3" name="文本框 2"/>
          <p:cNvSpPr txBox="1"/>
          <p:nvPr/>
        </p:nvSpPr>
        <p:spPr>
          <a:xfrm>
            <a:off x="3750310" y="2028190"/>
            <a:ext cx="2026285" cy="1861185"/>
          </a:xfrm>
          <a:prstGeom prst="rect">
            <a:avLst/>
          </a:prstGeom>
          <a:noFill/>
          <a:effectLst>
            <a:outerShdw blurRad="63500" sx="102000" sy="102000" algn="ctr" rotWithShape="0">
              <a:srgbClr val="D8C6A0">
                <a:alpha val="40000"/>
              </a:srgbClr>
            </a:outerShdw>
          </a:effectLst>
        </p:spPr>
        <p:txBody>
          <a:bodyPr wrap="square" rtlCol="0">
            <a:spAutoFit/>
          </a:bodyPr>
          <a:lstStyle/>
          <a:p>
            <a:r>
              <a:rPr lang="en-US" altLang="zh-CN" sz="11500" b="1" dirty="0">
                <a:gradFill>
                  <a:gsLst>
                    <a:gs pos="0">
                      <a:schemeClr val="accent2">
                        <a:lumMod val="75000"/>
                      </a:schemeClr>
                    </a:gs>
                    <a:gs pos="68000">
                      <a:schemeClr val="accent2">
                        <a:lumMod val="50000"/>
                      </a:schemeClr>
                    </a:gs>
                  </a:gsLst>
                  <a:lin ang="2700000" scaled="0"/>
                </a:gradFill>
                <a:effectLst>
                  <a:outerShdw blurRad="50800" dist="38100" dir="2700000" algn="tl" rotWithShape="0">
                    <a:srgbClr val="B39C70">
                      <a:alpha val="40000"/>
                    </a:srgbClr>
                  </a:outerShdw>
                </a:effectLst>
                <a:latin typeface="+mj-ea"/>
                <a:ea typeface="+mj-ea"/>
              </a:rPr>
              <a:t>01</a:t>
            </a:r>
          </a:p>
        </p:txBody>
      </p:sp>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sp>
        <p:nvSpPr>
          <p:cNvPr id="17" name="流程图: 终止 16"/>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新月形 17"/>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24" name="矩形: 圆角 23"/>
          <p:cNvSpPr/>
          <p:nvPr/>
        </p:nvSpPr>
        <p:spPr>
          <a:xfrm rot="16200000" flipH="1" flipV="1">
            <a:off x="6262954" y="160801"/>
            <a:ext cx="3459548" cy="7019179"/>
          </a:xfrm>
          <a:prstGeom prst="roundRect">
            <a:avLst>
              <a:gd name="adj" fmla="val 3951"/>
            </a:avLst>
          </a:prstGeom>
          <a:gradFill>
            <a:gsLst>
              <a:gs pos="70000">
                <a:srgbClr val="FFFFFF"/>
              </a:gs>
              <a:gs pos="0">
                <a:schemeClr val="bg1"/>
              </a:gs>
              <a:gs pos="100000">
                <a:schemeClr val="bg1">
                  <a:alpha val="0"/>
                </a:schemeClr>
              </a:gs>
            </a:gsLst>
            <a:lin ang="5400000" scaled="0"/>
          </a:gradFill>
          <a:ln w="12700" cap="flat" cmpd="sng" algn="ctr">
            <a:gradFill>
              <a:gsLst>
                <a:gs pos="0">
                  <a:srgbClr val="1E3E6E"/>
                </a:gs>
                <a:gs pos="100000">
                  <a:srgbClr val="1E3E6E">
                    <a:alpha val="0"/>
                  </a:srgbClr>
                </a:gs>
              </a:gsLst>
              <a:lin ang="5400000" scaled="1"/>
            </a:gradFill>
            <a:prstDash val="solid"/>
            <a:miter lim="800000"/>
          </a:ln>
          <a:effectLst>
            <a:outerShdw blurRad="317500" dist="38100" dir="5400000" algn="t" rotWithShape="0">
              <a:srgbClr val="1E3E6E">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Roboto Regular"/>
              <a:ea typeface="阿里巴巴普惠体 R" panose="00020600040101010101" charset="-122"/>
              <a:cs typeface="+mn-cs"/>
            </a:endParaRPr>
          </a:p>
        </p:txBody>
      </p:sp>
      <p:sp>
        <p:nvSpPr>
          <p:cNvPr id="25" name="矩形: 对角圆角 24"/>
          <p:cNvSpPr/>
          <p:nvPr/>
        </p:nvSpPr>
        <p:spPr>
          <a:xfrm>
            <a:off x="6907767" y="2457374"/>
            <a:ext cx="1878214" cy="166265"/>
          </a:xfrm>
          <a:prstGeom prst="round2DiagRect">
            <a:avLst>
              <a:gd name="adj1" fmla="val 50000"/>
              <a:gd name="adj2" fmla="val 0"/>
            </a:avLst>
          </a:prstGeom>
          <a:gradFill flip="none" rotWithShape="1">
            <a:gsLst>
              <a:gs pos="100000">
                <a:srgbClr val="1E3E6E">
                  <a:alpha val="40000"/>
                </a:srgbClr>
              </a:gs>
              <a:gs pos="11000">
                <a:srgbClr val="1E3E6E">
                  <a:alpha val="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1" i="0" u="none" strike="noStrike" kern="1200" cap="none" spc="0" normalizeH="0" baseline="0" noProof="0">
              <a:ln>
                <a:noFill/>
              </a:ln>
              <a:solidFill>
                <a:srgbClr val="9B134C"/>
              </a:solidFill>
              <a:effectLst/>
              <a:uLnTx/>
              <a:uFillTx/>
              <a:latin typeface="思源黑体 CN Bold" panose="020B0800000000000000" charset="-122"/>
              <a:ea typeface="思源黑体 CN Bold" panose="020B0800000000000000" charset="-122"/>
              <a:cs typeface="+mn-cs"/>
            </a:endParaRPr>
          </a:p>
        </p:txBody>
      </p:sp>
      <p:sp>
        <p:nvSpPr>
          <p:cNvPr id="26" name="矩形 25"/>
          <p:cNvSpPr/>
          <p:nvPr/>
        </p:nvSpPr>
        <p:spPr>
          <a:xfrm>
            <a:off x="7197768" y="2138126"/>
            <a:ext cx="1589922" cy="369332"/>
          </a:xfrm>
          <a:prstGeom prst="rect">
            <a:avLst/>
          </a:prstGeom>
        </p:spPr>
        <p:txBody>
          <a:bodyPr wrap="none" lIns="0" tIns="0" rIns="0" bIns="0">
            <a:spAutoFit/>
          </a:bodyPr>
          <a:lstStyle/>
          <a:p>
            <a:pPr algn="ctr" eaLnBrk="0" fontAlgn="base" hangingPunct="0">
              <a:spcBef>
                <a:spcPct val="0"/>
              </a:spcBef>
              <a:spcAft>
                <a:spcPct val="0"/>
              </a:spcAft>
            </a:pPr>
            <a:r>
              <a:rPr lang="zh-CN" altLang="en-US" sz="2400" b="1" dirty="0">
                <a:solidFill>
                  <a:schemeClr val="accent1"/>
                </a:solidFill>
                <a:latin typeface="+mj-ea"/>
                <a:ea typeface="+mj-ea"/>
                <a:sym typeface="阿里巴巴普惠体" panose="00020600040101010101" pitchFamily="18" charset="-122"/>
              </a:rPr>
              <a:t>目的与意义</a:t>
            </a:r>
          </a:p>
        </p:txBody>
      </p:sp>
      <p:sp>
        <p:nvSpPr>
          <p:cNvPr id="27" name="矩形 26"/>
          <p:cNvSpPr/>
          <p:nvPr/>
        </p:nvSpPr>
        <p:spPr>
          <a:xfrm>
            <a:off x="5704190" y="2623639"/>
            <a:ext cx="4962269" cy="2343911"/>
          </a:xfrm>
          <a:prstGeom prst="rect">
            <a:avLst/>
          </a:prstGeom>
        </p:spPr>
        <p:txBody>
          <a:bodyPr wrap="square" lIns="0" tIns="0" rIns="0" bIns="0">
            <a:spAutoFit/>
          </a:bodyPr>
          <a:lstStyle/>
          <a:p>
            <a:pPr algn="just" eaLnBrk="0" fontAlgn="base" hangingPunct="0">
              <a:lnSpc>
                <a:spcPct val="130000"/>
              </a:lnSpc>
              <a:spcBef>
                <a:spcPct val="0"/>
              </a:spcBef>
              <a:spcAft>
                <a:spcPct val="0"/>
              </a:spcAft>
            </a:pPr>
            <a:r>
              <a:rPr lang="zh-CN" altLang="en-US"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道路信息</a:t>
            </a: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对智慧城市、智慧交通建设十分重要；</a:t>
            </a:r>
            <a:endParaRPr lang="en-US" altLang="zh-CN"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endParaRPr>
          </a:p>
          <a:p>
            <a:pPr algn="just" eaLnBrk="0" fontAlgn="base" hangingPunct="0">
              <a:lnSpc>
                <a:spcPct val="130000"/>
              </a:lnSpc>
              <a:spcBef>
                <a:spcPct val="0"/>
              </a:spcBef>
              <a:spcAft>
                <a:spcPct val="0"/>
              </a:spcAft>
            </a:pP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而</a:t>
            </a:r>
            <a:r>
              <a:rPr lang="zh-CN" altLang="en-US"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遥感</a:t>
            </a: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具有范围广、速度快、</a:t>
            </a:r>
            <a:r>
              <a:rPr lang="zh-CN" altLang="en-US" sz="2000" b="0" i="0" dirty="0">
                <a:solidFill>
                  <a:srgbClr val="121212"/>
                </a:solidFill>
                <a:effectLst/>
                <a:latin typeface="黑体" panose="02010609060101010101" pitchFamily="49" charset="-122"/>
                <a:ea typeface="黑体" panose="02010609060101010101" pitchFamily="49" charset="-122"/>
              </a:rPr>
              <a:t> 客观、 经济、准确等优势</a:t>
            </a:r>
            <a:r>
              <a:rPr lang="zh-CN" altLang="en-US" sz="2000" dirty="0">
                <a:solidFill>
                  <a:srgbClr val="121212"/>
                </a:solidFill>
                <a:latin typeface="黑体" panose="02010609060101010101" pitchFamily="49" charset="-122"/>
                <a:ea typeface="黑体" panose="02010609060101010101" pitchFamily="49" charset="-122"/>
                <a:sym typeface="阿里巴巴普惠体" panose="00020600040101010101" pitchFamily="18" charset="-122"/>
              </a:rPr>
              <a:t>；</a:t>
            </a:r>
            <a:endParaRPr lang="en-US" altLang="zh-CN" sz="2000" dirty="0">
              <a:solidFill>
                <a:srgbClr val="121212"/>
              </a:solidFill>
              <a:latin typeface="黑体" panose="02010609060101010101" pitchFamily="49" charset="-122"/>
              <a:ea typeface="黑体" panose="02010609060101010101" pitchFamily="49" charset="-122"/>
              <a:sym typeface="阿里巴巴普惠体" panose="00020600040101010101" pitchFamily="18" charset="-122"/>
            </a:endParaRPr>
          </a:p>
          <a:p>
            <a:pPr algn="just" eaLnBrk="0" fontAlgn="base" hangingPunct="0">
              <a:lnSpc>
                <a:spcPct val="130000"/>
              </a:lnSpc>
              <a:spcBef>
                <a:spcPct val="0"/>
              </a:spcBef>
              <a:spcAft>
                <a:spcPct val="0"/>
              </a:spcAft>
            </a:pP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故从遥感影像中</a:t>
            </a:r>
            <a:r>
              <a:rPr lang="zh-CN" altLang="en-US" sz="2000" dirty="0">
                <a:solidFill>
                  <a:srgbClr val="FF0000"/>
                </a:solidFill>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提取和分类</a:t>
            </a:r>
            <a:r>
              <a:rPr lang="zh-CN" altLang="en-US" sz="2000"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道路信息意义重大。</a:t>
            </a:r>
          </a:p>
        </p:txBody>
      </p:sp>
      <p:sp>
        <p:nvSpPr>
          <p:cNvPr id="2" name="文本框 1"/>
          <p:cNvSpPr txBox="1"/>
          <p:nvPr/>
        </p:nvSpPr>
        <p:spPr>
          <a:xfrm>
            <a:off x="1376498" y="548540"/>
            <a:ext cx="2939074"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选题目的与意义</a:t>
            </a:r>
          </a:p>
        </p:txBody>
      </p:sp>
      <p:pic>
        <p:nvPicPr>
          <p:cNvPr id="1026" name="Picture 2" descr="智慧城市、智慧交通 的图像结果">
            <a:extLst>
              <a:ext uri="{FF2B5EF4-FFF2-40B4-BE49-F238E27FC236}">
                <a16:creationId xmlns:a16="http://schemas.microsoft.com/office/drawing/2014/main" id="{4A6FA2CB-52E1-84BD-E642-1E05FEA6CC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1655" y="1940617"/>
            <a:ext cx="5238746" cy="3459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895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sp>
        <p:nvSpPr>
          <p:cNvPr id="17" name="流程图: 终止 16"/>
          <p:cNvSpPr/>
          <p:nvPr/>
        </p:nvSpPr>
        <p:spPr>
          <a:xfrm>
            <a:off x="-173355" y="529590"/>
            <a:ext cx="1283335" cy="515620"/>
          </a:xfrm>
          <a:prstGeom prst="flowChartTerminator">
            <a:avLst/>
          </a:prstGeom>
          <a:solidFill>
            <a:srgbClr val="1E3E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新月形 17"/>
          <p:cNvSpPr/>
          <p:nvPr/>
        </p:nvSpPr>
        <p:spPr>
          <a:xfrm flipH="1">
            <a:off x="1034415" y="514350"/>
            <a:ext cx="274320" cy="549910"/>
          </a:xfrm>
          <a:prstGeom prst="moon">
            <a:avLst>
              <a:gd name="adj" fmla="val 44444"/>
            </a:avLst>
          </a:prstGeom>
          <a:solidFill>
            <a:srgbClr val="D8C6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22" name="矩形 21"/>
          <p:cNvSpPr/>
          <p:nvPr/>
        </p:nvSpPr>
        <p:spPr>
          <a:xfrm>
            <a:off x="8627241" y="5046458"/>
            <a:ext cx="1231106" cy="369332"/>
          </a:xfrm>
          <a:prstGeom prst="rect">
            <a:avLst/>
          </a:prstGeom>
        </p:spPr>
        <p:txBody>
          <a:bodyPr wrap="none" lIns="0" tIns="0" rIns="0" bIns="0">
            <a:spAutoFit/>
          </a:bodyPr>
          <a:lstStyle/>
          <a:p>
            <a:pPr algn="ctr" eaLnBrk="0" fontAlgn="base" hangingPunct="0">
              <a:spcBef>
                <a:spcPct val="0"/>
              </a:spcBef>
              <a:spcAft>
                <a:spcPct val="0"/>
              </a:spcAft>
            </a:pPr>
            <a:r>
              <a:rPr lang="zh-CN" altLang="en-US" sz="2400" b="1" dirty="0">
                <a:solidFill>
                  <a:schemeClr val="accent1"/>
                </a:solidFill>
                <a:latin typeface="+mj-ea"/>
                <a:ea typeface="+mj-ea"/>
                <a:sym typeface="阿里巴巴普惠体" panose="00020600040101010101" pitchFamily="18" charset="-122"/>
              </a:rPr>
              <a:t>道路提取</a:t>
            </a:r>
          </a:p>
        </p:txBody>
      </p:sp>
      <p:sp>
        <p:nvSpPr>
          <p:cNvPr id="23" name="矩形 22"/>
          <p:cNvSpPr/>
          <p:nvPr/>
        </p:nvSpPr>
        <p:spPr>
          <a:xfrm>
            <a:off x="7352011" y="5620963"/>
            <a:ext cx="3935234" cy="743473"/>
          </a:xfrm>
          <a:prstGeom prst="rect">
            <a:avLst/>
          </a:prstGeom>
        </p:spPr>
        <p:txBody>
          <a:bodyPr wrap="square" lIns="0" tIns="0" rIns="0" bIns="0">
            <a:spAutoFit/>
          </a:bodyPr>
          <a:lstStyle/>
          <a:p>
            <a:pPr algn="just" eaLnBrk="0" fontAlgn="base" hangingPunct="0">
              <a:lnSpc>
                <a:spcPct val="130000"/>
              </a:lnSpc>
              <a:spcBef>
                <a:spcPct val="0"/>
              </a:spcBef>
              <a:spcAft>
                <a:spcPct val="0"/>
              </a:spcAft>
            </a:pP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于是在</a:t>
            </a:r>
            <a:r>
              <a:rPr lang="en-US" altLang="zh-CN" sz="2000" dirty="0">
                <a:latin typeface="黑体" panose="02010609060101010101" pitchFamily="49" charset="-122"/>
                <a:ea typeface="黑体" panose="02010609060101010101" pitchFamily="49" charset="-122"/>
                <a:sym typeface="阿里巴巴普惠体" panose="00020600040101010101" pitchFamily="18" charset="-122"/>
              </a:rPr>
              <a:t>2015</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年后，用</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深度学习</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提取遥感影像中的地物信息</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十分热门</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a:t>
            </a:r>
          </a:p>
        </p:txBody>
      </p:sp>
      <p:sp>
        <p:nvSpPr>
          <p:cNvPr id="25" name="矩形 24"/>
          <p:cNvSpPr/>
          <p:nvPr/>
        </p:nvSpPr>
        <p:spPr>
          <a:xfrm>
            <a:off x="1010177" y="1650429"/>
            <a:ext cx="1231106" cy="369332"/>
          </a:xfrm>
          <a:prstGeom prst="rect">
            <a:avLst/>
          </a:prstGeom>
        </p:spPr>
        <p:txBody>
          <a:bodyPr wrap="none" lIns="0" tIns="0" rIns="0" bIns="0">
            <a:spAutoFit/>
          </a:bodyPr>
          <a:lstStyle/>
          <a:p>
            <a:pPr algn="ctr" eaLnBrk="0" fontAlgn="base" hangingPunct="0">
              <a:spcBef>
                <a:spcPct val="0"/>
              </a:spcBef>
              <a:spcAft>
                <a:spcPct val="0"/>
              </a:spcAft>
            </a:pPr>
            <a:r>
              <a:rPr lang="zh-CN" altLang="en-US" sz="2400" b="1" dirty="0">
                <a:solidFill>
                  <a:schemeClr val="accent1"/>
                </a:solidFill>
                <a:latin typeface="+mj-ea"/>
                <a:ea typeface="+mj-ea"/>
                <a:sym typeface="阿里巴巴普惠体" panose="00020600040101010101" pitchFamily="18" charset="-122"/>
              </a:rPr>
              <a:t>深度学习</a:t>
            </a:r>
            <a:endParaRPr lang="zh-CN" altLang="en-US" sz="2800" b="1" dirty="0">
              <a:solidFill>
                <a:schemeClr val="accent1"/>
              </a:solidFill>
              <a:latin typeface="+mj-ea"/>
              <a:ea typeface="+mj-ea"/>
              <a:sym typeface="阿里巴巴普惠体" panose="00020600040101010101" pitchFamily="18" charset="-122"/>
            </a:endParaRPr>
          </a:p>
        </p:txBody>
      </p:sp>
      <p:sp>
        <p:nvSpPr>
          <p:cNvPr id="26" name="矩形 25"/>
          <p:cNvSpPr/>
          <p:nvPr/>
        </p:nvSpPr>
        <p:spPr>
          <a:xfrm>
            <a:off x="1087119" y="2201185"/>
            <a:ext cx="5695645" cy="1167820"/>
          </a:xfrm>
          <a:prstGeom prst="rect">
            <a:avLst/>
          </a:prstGeom>
        </p:spPr>
        <p:txBody>
          <a:bodyPr wrap="square" lIns="0" tIns="0" rIns="0" bIns="0">
            <a:spAutoFit/>
          </a:bodyPr>
          <a:lstStyle/>
          <a:p>
            <a:pPr algn="just" eaLnBrk="0" fontAlgn="base" hangingPunct="0">
              <a:lnSpc>
                <a:spcPct val="130000"/>
              </a:lnSpc>
              <a:spcBef>
                <a:spcPct val="0"/>
              </a:spcBef>
              <a:spcAft>
                <a:spcPct val="0"/>
              </a:spcAft>
            </a:pP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由于</a:t>
            </a:r>
            <a:r>
              <a:rPr lang="en-US" altLang="zh-CN"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2015</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年</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深度学习网络</a:t>
            </a:r>
            <a:r>
              <a:rPr lang="en-US" altLang="zh-CN"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U-Net</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在医学影像分割</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大放异彩</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，能够很好的提取细胞壁信息、分割细胞。后来被广泛运用到</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图形分割</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领域。</a:t>
            </a:r>
          </a:p>
        </p:txBody>
      </p:sp>
      <p:sp>
        <p:nvSpPr>
          <p:cNvPr id="7" name="文本框 6"/>
          <p:cNvSpPr txBox="1"/>
          <p:nvPr/>
        </p:nvSpPr>
        <p:spPr>
          <a:xfrm>
            <a:off x="1308553" y="539015"/>
            <a:ext cx="1641475"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研究现状</a:t>
            </a:r>
          </a:p>
        </p:txBody>
      </p:sp>
      <p:sp>
        <p:nvSpPr>
          <p:cNvPr id="15" name="矩形: 对角圆角 14"/>
          <p:cNvSpPr/>
          <p:nvPr/>
        </p:nvSpPr>
        <p:spPr>
          <a:xfrm>
            <a:off x="534063" y="1912037"/>
            <a:ext cx="1878214" cy="166265"/>
          </a:xfrm>
          <a:prstGeom prst="round2DiagRect">
            <a:avLst>
              <a:gd name="adj1" fmla="val 50000"/>
              <a:gd name="adj2" fmla="val 0"/>
            </a:avLst>
          </a:prstGeom>
          <a:gradFill flip="none" rotWithShape="1">
            <a:gsLst>
              <a:gs pos="100000">
                <a:schemeClr val="accent1">
                  <a:alpha val="40000"/>
                </a:schemeClr>
              </a:gs>
              <a:gs pos="11000">
                <a:schemeClr val="accent1">
                  <a:alpha val="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1" i="0" u="none" strike="noStrike" kern="1200" cap="none" spc="0" normalizeH="0" baseline="0" noProof="0">
              <a:ln>
                <a:noFill/>
              </a:ln>
              <a:solidFill>
                <a:srgbClr val="9B134C"/>
              </a:solidFill>
              <a:effectLst/>
              <a:uLnTx/>
              <a:uFillTx/>
              <a:latin typeface="思源黑体 CN Bold" panose="020B0800000000000000" charset="-122"/>
              <a:ea typeface="思源黑体 CN Bold" panose="020B0800000000000000" charset="-122"/>
              <a:cs typeface="+mn-cs"/>
            </a:endParaRPr>
          </a:p>
        </p:txBody>
      </p:sp>
      <p:sp>
        <p:nvSpPr>
          <p:cNvPr id="16" name="矩形: 对角圆角 15"/>
          <p:cNvSpPr/>
          <p:nvPr/>
        </p:nvSpPr>
        <p:spPr>
          <a:xfrm>
            <a:off x="8157833" y="5321882"/>
            <a:ext cx="1878214" cy="166265"/>
          </a:xfrm>
          <a:prstGeom prst="round2DiagRect">
            <a:avLst>
              <a:gd name="adj1" fmla="val 50000"/>
              <a:gd name="adj2" fmla="val 0"/>
            </a:avLst>
          </a:prstGeom>
          <a:gradFill flip="none" rotWithShape="1">
            <a:gsLst>
              <a:gs pos="100000">
                <a:schemeClr val="accent1">
                  <a:alpha val="40000"/>
                </a:schemeClr>
              </a:gs>
              <a:gs pos="11000">
                <a:schemeClr val="accent1">
                  <a:alpha val="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1" i="0" u="none" strike="noStrike" kern="1200" cap="none" spc="0" normalizeH="0" baseline="0" noProof="0">
              <a:ln>
                <a:noFill/>
              </a:ln>
              <a:solidFill>
                <a:srgbClr val="9B134C"/>
              </a:solidFill>
              <a:effectLst/>
              <a:uLnTx/>
              <a:uFillTx/>
              <a:latin typeface="思源黑体 CN Bold" panose="020B0800000000000000" charset="-122"/>
              <a:ea typeface="思源黑体 CN Bold" panose="020B0800000000000000" charset="-122"/>
              <a:cs typeface="+mn-cs"/>
            </a:endParaRPr>
          </a:p>
        </p:txBody>
      </p:sp>
      <p:pic>
        <p:nvPicPr>
          <p:cNvPr id="8" name="图片 7">
            <a:extLst>
              <a:ext uri="{FF2B5EF4-FFF2-40B4-BE49-F238E27FC236}">
                <a16:creationId xmlns:a16="http://schemas.microsoft.com/office/drawing/2014/main" id="{455816D3-E4FE-2CB6-FC7C-E14E94227FF9}"/>
              </a:ext>
            </a:extLst>
          </p:cNvPr>
          <p:cNvPicPr>
            <a:picLocks noChangeAspect="1"/>
          </p:cNvPicPr>
          <p:nvPr/>
        </p:nvPicPr>
        <p:blipFill>
          <a:blip r:embed="rId4"/>
          <a:stretch>
            <a:fillRect/>
          </a:stretch>
        </p:blipFill>
        <p:spPr>
          <a:xfrm>
            <a:off x="275412" y="3315492"/>
            <a:ext cx="6507352" cy="3003393"/>
          </a:xfrm>
          <a:prstGeom prst="rect">
            <a:avLst/>
          </a:prstGeom>
        </p:spPr>
      </p:pic>
      <p:pic>
        <p:nvPicPr>
          <p:cNvPr id="2050" name="Picture 2" descr="遥感航测图 的图像结果">
            <a:extLst>
              <a:ext uri="{FF2B5EF4-FFF2-40B4-BE49-F238E27FC236}">
                <a16:creationId xmlns:a16="http://schemas.microsoft.com/office/drawing/2014/main" id="{CFF1E283-80B7-CF73-46B3-4E217278806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54401" y="1395986"/>
            <a:ext cx="4489220" cy="3415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9160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3" name="图片 12" descr="C:\Users\Administrator.4HID7VA1ULHJQ66\Desktop\2.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4469" t="5144" r="2468" b="20712"/>
          <a:stretch>
            <a:fillRect/>
          </a:stretch>
        </p:blipFill>
        <p:spPr bwMode="auto">
          <a:xfrm>
            <a:off x="164466" y="1018540"/>
            <a:ext cx="12027535" cy="5824855"/>
          </a:xfrm>
          <a:custGeom>
            <a:avLst/>
            <a:gdLst>
              <a:gd name="connsiteX0" fmla="*/ 79782 w 12027535"/>
              <a:gd name="connsiteY0" fmla="*/ 0 h 5824855"/>
              <a:gd name="connsiteX1" fmla="*/ 12027535 w 12027535"/>
              <a:gd name="connsiteY1" fmla="*/ 0 h 5824855"/>
              <a:gd name="connsiteX2" fmla="*/ 12027535 w 12027535"/>
              <a:gd name="connsiteY2" fmla="*/ 5792246 h 5824855"/>
              <a:gd name="connsiteX3" fmla="*/ 11954686 w 12027535"/>
              <a:gd name="connsiteY3" fmla="*/ 5816051 h 5824855"/>
              <a:gd name="connsiteX4" fmla="*/ 11871734 w 12027535"/>
              <a:gd name="connsiteY4" fmla="*/ 5824855 h 5824855"/>
              <a:gd name="connsiteX5" fmla="*/ 411706 w 12027535"/>
              <a:gd name="connsiteY5" fmla="*/ 5824855 h 5824855"/>
              <a:gd name="connsiteX6" fmla="*/ 0 w 12027535"/>
              <a:gd name="connsiteY6" fmla="*/ 5391654 h 5824855"/>
              <a:gd name="connsiteX7" fmla="*/ 0 w 12027535"/>
              <a:gd name="connsiteY7" fmla="*/ 255803 h 5824855"/>
              <a:gd name="connsiteX8" fmla="*/ 79782 w 12027535"/>
              <a:gd name="connsiteY8" fmla="*/ 0 h 582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27535" h="5824855">
                <a:moveTo>
                  <a:pt x="79782" y="0"/>
                </a:moveTo>
                <a:lnTo>
                  <a:pt x="12027535" y="0"/>
                </a:lnTo>
                <a:lnTo>
                  <a:pt x="12027535" y="5792246"/>
                </a:lnTo>
                <a:lnTo>
                  <a:pt x="11954686" y="5816051"/>
                </a:lnTo>
                <a:cubicBezTo>
                  <a:pt x="11927890" y="5821824"/>
                  <a:pt x="11900147" y="5824855"/>
                  <a:pt x="11871734" y="5824855"/>
                </a:cubicBezTo>
                <a:lnTo>
                  <a:pt x="411706" y="5824855"/>
                </a:lnTo>
                <a:cubicBezTo>
                  <a:pt x="184402" y="5824855"/>
                  <a:pt x="0" y="5630825"/>
                  <a:pt x="0" y="5391654"/>
                </a:cubicBezTo>
                <a:lnTo>
                  <a:pt x="0" y="255803"/>
                </a:lnTo>
                <a:cubicBezTo>
                  <a:pt x="0" y="159976"/>
                  <a:pt x="29354" y="72068"/>
                  <a:pt x="79782" y="0"/>
                </a:cubicBezTo>
                <a:close/>
              </a:path>
            </a:pathLst>
          </a:custGeom>
          <a:noFill/>
          <a:extLst>
            <a:ext uri="{909E8E84-426E-40DD-AFC4-6F175D3DCCD1}">
              <a14:hiddenFill xmlns:a14="http://schemas.microsoft.com/office/drawing/2010/main">
                <a:solidFill>
                  <a:srgbClr val="FFFFFF"/>
                </a:solidFill>
              </a14:hiddenFill>
            </a:ext>
          </a:extLst>
        </p:spPr>
      </p:pic>
      <p:sp>
        <p:nvSpPr>
          <p:cNvPr id="15" name="任意多边形 14"/>
          <p:cNvSpPr/>
          <p:nvPr/>
        </p:nvSpPr>
        <p:spPr>
          <a:xfrm>
            <a:off x="1084580" y="4446270"/>
            <a:ext cx="11107420" cy="2411730"/>
          </a:xfrm>
          <a:custGeom>
            <a:avLst/>
            <a:gdLst>
              <a:gd name="connsiteX0" fmla="*/ 522794 w 11107420"/>
              <a:gd name="connsiteY0" fmla="*/ 0 h 2411730"/>
              <a:gd name="connsiteX1" fmla="*/ 10898316 w 11107420"/>
              <a:gd name="connsiteY1" fmla="*/ 0 h 2411730"/>
              <a:gd name="connsiteX2" fmla="*/ 11101811 w 11107420"/>
              <a:gd name="connsiteY2" fmla="*/ 41084 h 2411730"/>
              <a:gd name="connsiteX3" fmla="*/ 11107420 w 11107420"/>
              <a:gd name="connsiteY3" fmla="*/ 44128 h 2411730"/>
              <a:gd name="connsiteX4" fmla="*/ 11107420 w 11107420"/>
              <a:gd name="connsiteY4" fmla="*/ 2382842 h 2411730"/>
              <a:gd name="connsiteX5" fmla="*/ 11101811 w 11107420"/>
              <a:gd name="connsiteY5" fmla="*/ 2385887 h 2411730"/>
              <a:gd name="connsiteX6" fmla="*/ 11018556 w 11107420"/>
              <a:gd name="connsiteY6" fmla="*/ 2411730 h 2411730"/>
              <a:gd name="connsiteX7" fmla="*/ 402554 w 11107420"/>
              <a:gd name="connsiteY7" fmla="*/ 2411730 h 2411730"/>
              <a:gd name="connsiteX8" fmla="*/ 319299 w 11107420"/>
              <a:gd name="connsiteY8" fmla="*/ 2385887 h 2411730"/>
              <a:gd name="connsiteX9" fmla="*/ 0 w 11107420"/>
              <a:gd name="connsiteY9" fmla="*/ 1904176 h 2411730"/>
              <a:gd name="connsiteX10" fmla="*/ 0 w 11107420"/>
              <a:gd name="connsiteY10" fmla="*/ 522794 h 2411730"/>
              <a:gd name="connsiteX11" fmla="*/ 522794 w 11107420"/>
              <a:gd name="connsiteY11" fmla="*/ 0 h 241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07420" h="2411730">
                <a:moveTo>
                  <a:pt x="522794" y="0"/>
                </a:moveTo>
                <a:lnTo>
                  <a:pt x="10898316" y="0"/>
                </a:lnTo>
                <a:cubicBezTo>
                  <a:pt x="10970499" y="0"/>
                  <a:pt x="11039265" y="14629"/>
                  <a:pt x="11101811" y="41084"/>
                </a:cubicBezTo>
                <a:lnTo>
                  <a:pt x="11107420" y="44128"/>
                </a:lnTo>
                <a:lnTo>
                  <a:pt x="11107420" y="2382842"/>
                </a:lnTo>
                <a:lnTo>
                  <a:pt x="11101811" y="2385887"/>
                </a:lnTo>
                <a:lnTo>
                  <a:pt x="11018556" y="2411730"/>
                </a:lnTo>
                <a:lnTo>
                  <a:pt x="402554" y="2411730"/>
                </a:lnTo>
                <a:lnTo>
                  <a:pt x="319299" y="2385887"/>
                </a:lnTo>
                <a:cubicBezTo>
                  <a:pt x="131661" y="2306522"/>
                  <a:pt x="0" y="2120724"/>
                  <a:pt x="0" y="1904176"/>
                </a:cubicBezTo>
                <a:lnTo>
                  <a:pt x="0" y="522794"/>
                </a:lnTo>
                <a:cubicBezTo>
                  <a:pt x="0" y="234063"/>
                  <a:pt x="234063" y="0"/>
                  <a:pt x="522794" y="0"/>
                </a:cubicBezTo>
                <a:close/>
              </a:path>
            </a:pathLst>
          </a:custGeom>
          <a:gradFill>
            <a:gsLst>
              <a:gs pos="0">
                <a:schemeClr val="bg1">
                  <a:alpha val="0"/>
                </a:schemeClr>
              </a:gs>
              <a:gs pos="100000">
                <a:schemeClr val="bg1">
                  <a:alpha val="5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矩形 11"/>
          <p:cNvSpPr/>
          <p:nvPr/>
        </p:nvSpPr>
        <p:spPr>
          <a:xfrm>
            <a:off x="2541069" y="317"/>
            <a:ext cx="9650931" cy="101822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rot="5400000">
            <a:off x="-1154430" y="1155065"/>
            <a:ext cx="6859270" cy="4549775"/>
            <a:chOff x="0" y="5287"/>
            <a:chExt cx="19200" cy="5513"/>
          </a:xfrm>
        </p:grpSpPr>
        <p:sp>
          <p:nvSpPr>
            <p:cNvPr id="23" name="任意多边形: 形状 22"/>
            <p:cNvSpPr/>
            <p:nvPr/>
          </p:nvSpPr>
          <p:spPr>
            <a:xfrm>
              <a:off x="0" y="5287"/>
              <a:ext cx="19200" cy="5244"/>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2"/>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566"/>
                </a:solidFill>
              </a:endParaRPr>
            </a:p>
          </p:txBody>
        </p:sp>
        <p:sp>
          <p:nvSpPr>
            <p:cNvPr id="22" name="任意多边形: 形状 21"/>
            <p:cNvSpPr/>
            <p:nvPr/>
          </p:nvSpPr>
          <p:spPr>
            <a:xfrm>
              <a:off x="0" y="5556"/>
              <a:ext cx="19200" cy="5244"/>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1"/>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566"/>
                </a:solidFill>
              </a:endParaRPr>
            </a:p>
          </p:txBody>
        </p:sp>
      </p:grpSp>
      <p:pic>
        <p:nvPicPr>
          <p:cNvPr id="4" name="图片 3" descr="10标志与中英文校名组合规范03反白(竖式)"/>
          <p:cNvPicPr>
            <a:picLocks noChangeAspect="1"/>
          </p:cNvPicPr>
          <p:nvPr/>
        </p:nvPicPr>
        <p:blipFill>
          <a:blip r:embed="rId3"/>
          <a:srcRect l="40385" t="33160" r="41162"/>
          <a:stretch>
            <a:fillRect/>
          </a:stretch>
        </p:blipFill>
        <p:spPr>
          <a:xfrm>
            <a:off x="396240" y="1495425"/>
            <a:ext cx="1509395" cy="3866515"/>
          </a:xfrm>
          <a:prstGeom prst="rect">
            <a:avLst/>
          </a:prstGeom>
        </p:spPr>
      </p:pic>
      <p:sp>
        <p:nvSpPr>
          <p:cNvPr id="20486" name="文本框 4"/>
          <p:cNvSpPr txBox="1"/>
          <p:nvPr/>
        </p:nvSpPr>
        <p:spPr>
          <a:xfrm>
            <a:off x="6017895" y="2354580"/>
            <a:ext cx="5648960" cy="1015663"/>
          </a:xfrm>
          <a:prstGeom prst="rect">
            <a:avLst/>
          </a:prstGeom>
          <a:noFill/>
          <a:ln w="9525">
            <a:noFill/>
          </a:ln>
        </p:spPr>
        <p:txBody>
          <a:bodyPr wrap="square" anchor="t">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6000" b="1" noProof="0" dirty="0">
                <a:ln>
                  <a:noFill/>
                </a:ln>
                <a:gradFill>
                  <a:gsLst>
                    <a:gs pos="100000">
                      <a:schemeClr val="accent1">
                        <a:lumMod val="75000"/>
                      </a:schemeClr>
                    </a:gs>
                    <a:gs pos="0">
                      <a:schemeClr val="accent5">
                        <a:lumMod val="75000"/>
                      </a:schemeClr>
                    </a:gs>
                  </a:gsLst>
                  <a:lin ang="5400000" scaled="1"/>
                </a:gradFill>
                <a:effectLst/>
                <a:uLnTx/>
                <a:uFillTx/>
                <a:latin typeface="+mj-ea"/>
                <a:ea typeface="+mj-ea"/>
                <a:cs typeface="阿里巴巴普惠体 Medium" panose="00020600040101010101" pitchFamily="18" charset="-122"/>
                <a:sym typeface="+mn-ea"/>
              </a:rPr>
              <a:t>研究思路与方法</a:t>
            </a:r>
          </a:p>
        </p:txBody>
      </p:sp>
      <p:sp>
        <p:nvSpPr>
          <p:cNvPr id="9" name="文本框 8"/>
          <p:cNvSpPr txBox="1"/>
          <p:nvPr/>
        </p:nvSpPr>
        <p:spPr>
          <a:xfrm>
            <a:off x="6078855" y="3369945"/>
            <a:ext cx="5587365" cy="306815"/>
          </a:xfrm>
          <a:prstGeom prst="rect">
            <a:avLst/>
          </a:prstGeom>
          <a:noFill/>
        </p:spPr>
        <p:txBody>
          <a:bodyPr wrap="square" rtlCol="0">
            <a:spAutoFit/>
          </a:bodyPr>
          <a:lstStyle>
            <a:defPPr>
              <a:defRPr lang="zh-CN"/>
            </a:defPPr>
            <a:lvl1pPr marR="0" lvl="0" indent="0" algn="dist" fontAlgn="auto">
              <a:lnSpc>
                <a:spcPct val="130000"/>
              </a:lnSpc>
              <a:spcBef>
                <a:spcPts val="0"/>
              </a:spcBef>
              <a:spcAft>
                <a:spcPts val="0"/>
              </a:spcAft>
              <a:buClrTx/>
              <a:buSzTx/>
              <a:buFontTx/>
              <a:buNone/>
              <a:defRPr sz="1200" b="1">
                <a:ln>
                  <a:noFill/>
                </a:ln>
                <a:solidFill>
                  <a:prstClr val="black"/>
                </a:solidFill>
                <a:effectLst/>
                <a:uLnTx/>
                <a:uFillTx/>
                <a:latin typeface="+mj-lt"/>
                <a:ea typeface="思源宋体 CN Heavy" panose="02020900000000000000" pitchFamily="18" charset="-122"/>
                <a:cs typeface="DIN" charset="0"/>
              </a:defRPr>
            </a:lvl1pPr>
          </a:lstStyle>
          <a:p>
            <a:r>
              <a:rPr lang="en-US" altLang="zh-CN" dirty="0">
                <a:sym typeface="OPPOSans M" panose="00020600040101010101" pitchFamily="18" charset="-122"/>
              </a:rPr>
              <a:t>RESEARCH IDEAS AND METHODS </a:t>
            </a:r>
          </a:p>
        </p:txBody>
      </p:sp>
      <p:sp>
        <p:nvSpPr>
          <p:cNvPr id="6" name="任意多边形: 形状 3"/>
          <p:cNvSpPr/>
          <p:nvPr/>
        </p:nvSpPr>
        <p:spPr>
          <a:xfrm>
            <a:off x="6078855" y="3889375"/>
            <a:ext cx="5587365" cy="368300"/>
          </a:xfrm>
          <a:custGeom>
            <a:avLst/>
            <a:gdLst>
              <a:gd name="connsiteX0" fmla="*/ 0 w 4114800"/>
              <a:gd name="connsiteY0" fmla="*/ 0 h 409575"/>
              <a:gd name="connsiteX1" fmla="*/ 1181100 w 4114800"/>
              <a:gd name="connsiteY1" fmla="*/ 0 h 409575"/>
              <a:gd name="connsiteX2" fmla="*/ 1181100 w 4114800"/>
              <a:gd name="connsiteY2" fmla="*/ 409575 h 409575"/>
              <a:gd name="connsiteX3" fmla="*/ 1581150 w 4114800"/>
              <a:gd name="connsiteY3" fmla="*/ 9525 h 409575"/>
              <a:gd name="connsiteX4" fmla="*/ 4114800 w 4114800"/>
              <a:gd name="connsiteY4" fmla="*/ 9525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4800" h="409575">
                <a:moveTo>
                  <a:pt x="0" y="0"/>
                </a:moveTo>
                <a:lnTo>
                  <a:pt x="1181100" y="0"/>
                </a:lnTo>
                <a:lnTo>
                  <a:pt x="1181100" y="409575"/>
                </a:lnTo>
                <a:lnTo>
                  <a:pt x="1581150" y="9525"/>
                </a:lnTo>
                <a:lnTo>
                  <a:pt x="4114800" y="9525"/>
                </a:lnTo>
              </a:path>
            </a:pathLst>
          </a:custGeom>
          <a:noFill/>
          <a:ln>
            <a:solidFill>
              <a:srgbClr val="1E3E6E"/>
            </a:solidFill>
          </a:ln>
        </p:spPr>
        <p:style>
          <a:lnRef idx="2">
            <a:srgbClr val="006EFF">
              <a:shade val="50000"/>
            </a:srgbClr>
          </a:lnRef>
          <a:fillRef idx="1">
            <a:srgbClr val="006EFF"/>
          </a:fillRef>
          <a:effectRef idx="0">
            <a:srgbClr val="006EFF"/>
          </a:effectRef>
          <a:fontRef idx="minor">
            <a:sysClr val="window" lastClr="FFFFFF"/>
          </a:fontRef>
        </p:style>
        <p:txBody>
          <a:bodyPr rtlCol="0" anchor="ctr"/>
          <a:lstStyle/>
          <a:p>
            <a:pPr algn="ctr" fontAlgn="auto"/>
            <a:endParaRPr lang="zh-CN" altLang="en-US" strike="noStrike" noProof="1"/>
          </a:p>
        </p:txBody>
      </p:sp>
      <p:sp>
        <p:nvSpPr>
          <p:cNvPr id="3" name="文本框 2"/>
          <p:cNvSpPr txBox="1"/>
          <p:nvPr/>
        </p:nvSpPr>
        <p:spPr>
          <a:xfrm>
            <a:off x="3750310" y="2028190"/>
            <a:ext cx="2026285" cy="1861185"/>
          </a:xfrm>
          <a:prstGeom prst="rect">
            <a:avLst/>
          </a:prstGeom>
          <a:noFill/>
          <a:effectLst>
            <a:outerShdw blurRad="63500" sx="102000" sy="102000" algn="ctr" rotWithShape="0">
              <a:srgbClr val="D8C6A0">
                <a:alpha val="40000"/>
              </a:srgbClr>
            </a:outerShdw>
          </a:effectLst>
        </p:spPr>
        <p:txBody>
          <a:bodyPr wrap="square" rtlCol="0">
            <a:spAutoFit/>
          </a:bodyPr>
          <a:lstStyle/>
          <a:p>
            <a:r>
              <a:rPr lang="en-US" altLang="zh-CN" sz="11500" b="1" dirty="0">
                <a:gradFill>
                  <a:gsLst>
                    <a:gs pos="0">
                      <a:schemeClr val="accent5">
                        <a:lumMod val="75000"/>
                      </a:schemeClr>
                    </a:gs>
                    <a:gs pos="68000">
                      <a:schemeClr val="accent1">
                        <a:lumMod val="75000"/>
                      </a:schemeClr>
                    </a:gs>
                  </a:gsLst>
                  <a:lin ang="2700000" scaled="0"/>
                </a:gradFill>
                <a:effectLst>
                  <a:outerShdw blurRad="50800" dist="38100" dir="2700000" algn="tl" rotWithShape="0">
                    <a:srgbClr val="1E3E6E">
                      <a:alpha val="40000"/>
                    </a:srgbClr>
                  </a:outerShdw>
                </a:effectLst>
                <a:latin typeface="+mj-ea"/>
                <a:ea typeface="+mj-ea"/>
              </a:rPr>
              <a:t>02</a:t>
            </a: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a:stCxn id="41" idx="2"/>
          </p:cNvCxnSpPr>
          <p:nvPr/>
        </p:nvCxnSpPr>
        <p:spPr>
          <a:xfrm>
            <a:off x="2023381" y="1755043"/>
            <a:ext cx="13032" cy="4161060"/>
          </a:xfrm>
          <a:prstGeom prst="line">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42" idx="2"/>
          </p:cNvCxnSpPr>
          <p:nvPr/>
        </p:nvCxnSpPr>
        <p:spPr>
          <a:xfrm>
            <a:off x="4754466" y="1755042"/>
            <a:ext cx="0" cy="3776928"/>
          </a:xfrm>
          <a:prstGeom prst="line">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43" idx="2"/>
          </p:cNvCxnSpPr>
          <p:nvPr/>
        </p:nvCxnSpPr>
        <p:spPr>
          <a:xfrm>
            <a:off x="7461542" y="1755036"/>
            <a:ext cx="0" cy="3325439"/>
          </a:xfrm>
          <a:prstGeom prst="line">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44" idx="2"/>
          </p:cNvCxnSpPr>
          <p:nvPr/>
        </p:nvCxnSpPr>
        <p:spPr>
          <a:xfrm flipH="1">
            <a:off x="10153358" y="1755030"/>
            <a:ext cx="15260" cy="2968835"/>
          </a:xfrm>
          <a:prstGeom prst="line">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grpSp>
        <p:nvGrpSpPr>
          <p:cNvPr id="36" name="组合 35"/>
          <p:cNvGrpSpPr/>
          <p:nvPr/>
        </p:nvGrpSpPr>
        <p:grpSpPr>
          <a:xfrm>
            <a:off x="996606" y="1189272"/>
            <a:ext cx="10198787" cy="565777"/>
            <a:chOff x="1330981" y="1832724"/>
            <a:chExt cx="10198787" cy="487665"/>
          </a:xfrm>
        </p:grpSpPr>
        <p:sp>
          <p:nvSpPr>
            <p:cNvPr id="41" name="íṧ1ïḋe"/>
            <p:cNvSpPr txBox="1"/>
            <p:nvPr/>
          </p:nvSpPr>
          <p:spPr bwMode="auto">
            <a:xfrm>
              <a:off x="1330981" y="1832734"/>
              <a:ext cx="2053550" cy="487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p>
              <a:pPr algn="ctr" eaLnBrk="1" hangingPunct="1">
                <a:spcBef>
                  <a:spcPct val="0"/>
                </a:spcBef>
                <a:buFontTx/>
                <a:buNone/>
              </a:pPr>
              <a:r>
                <a:rPr lang="zh-CN" altLang="en-US" sz="2400" b="1" dirty="0">
                  <a:latin typeface="+mj-ea"/>
                  <a:ea typeface="+mj-ea"/>
                </a:rPr>
                <a:t>搭建环境</a:t>
              </a:r>
            </a:p>
          </p:txBody>
        </p:sp>
        <p:sp>
          <p:nvSpPr>
            <p:cNvPr id="42" name="îṥḻidê"/>
            <p:cNvSpPr txBox="1"/>
            <p:nvPr/>
          </p:nvSpPr>
          <p:spPr bwMode="auto">
            <a:xfrm>
              <a:off x="4062066" y="1832734"/>
              <a:ext cx="2053550" cy="487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algn="ctr">
                <a:spcBef>
                  <a:spcPct val="0"/>
                </a:spcBef>
                <a:buFontTx/>
                <a:buNone/>
                <a:defRPr sz="2400" b="1">
                  <a:latin typeface="+mj-ea"/>
                  <a:ea typeface="+mj-ea"/>
                </a:defRPr>
              </a:lvl1pPr>
            </a:lstStyle>
            <a:p>
              <a:r>
                <a:rPr lang="zh-CN" altLang="en-US" dirty="0"/>
                <a:t>数据集预处理</a:t>
              </a:r>
            </a:p>
          </p:txBody>
        </p:sp>
        <p:sp>
          <p:nvSpPr>
            <p:cNvPr id="43" name="iṡḻîḓé"/>
            <p:cNvSpPr txBox="1"/>
            <p:nvPr/>
          </p:nvSpPr>
          <p:spPr bwMode="auto">
            <a:xfrm>
              <a:off x="6769142" y="1832729"/>
              <a:ext cx="2053550" cy="487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algn="ctr">
                <a:spcBef>
                  <a:spcPct val="0"/>
                </a:spcBef>
                <a:buFontTx/>
                <a:buNone/>
                <a:defRPr sz="2400" b="1">
                  <a:latin typeface="+mj-ea"/>
                  <a:ea typeface="+mj-ea"/>
                </a:defRPr>
              </a:lvl1pPr>
            </a:lstStyle>
            <a:p>
              <a:r>
                <a:rPr lang="zh-CN" altLang="en-US" dirty="0"/>
                <a:t>训练模型</a:t>
              </a:r>
            </a:p>
          </p:txBody>
        </p:sp>
        <p:sp>
          <p:nvSpPr>
            <p:cNvPr id="44" name="ïṥľíḓé"/>
            <p:cNvSpPr txBox="1"/>
            <p:nvPr/>
          </p:nvSpPr>
          <p:spPr bwMode="auto">
            <a:xfrm>
              <a:off x="9476218" y="1832724"/>
              <a:ext cx="2053550" cy="487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algn="ctr">
                <a:spcBef>
                  <a:spcPct val="0"/>
                </a:spcBef>
                <a:buFontTx/>
                <a:buNone/>
                <a:defRPr sz="2400" b="1">
                  <a:latin typeface="+mj-ea"/>
                  <a:ea typeface="+mj-ea"/>
                </a:defRPr>
              </a:lvl1pPr>
            </a:lstStyle>
            <a:p>
              <a:r>
                <a:rPr lang="zh-CN" altLang="en-US" dirty="0"/>
                <a:t>结果分析</a:t>
              </a:r>
            </a:p>
          </p:txBody>
        </p:sp>
      </p:grpSp>
      <p:grpSp>
        <p:nvGrpSpPr>
          <p:cNvPr id="19" name="组合 18"/>
          <p:cNvGrpSpPr/>
          <p:nvPr/>
        </p:nvGrpSpPr>
        <p:grpSpPr>
          <a:xfrm>
            <a:off x="-152399" y="5015394"/>
            <a:ext cx="13522959" cy="1850747"/>
            <a:chOff x="-196849" y="4623117"/>
            <a:chExt cx="13522959" cy="1850747"/>
          </a:xfrm>
        </p:grpSpPr>
        <p:sp>
          <p:nvSpPr>
            <p:cNvPr id="3" name="ïšľïḍê"/>
            <p:cNvSpPr/>
            <p:nvPr/>
          </p:nvSpPr>
          <p:spPr bwMode="auto">
            <a:xfrm>
              <a:off x="-196849" y="6087232"/>
              <a:ext cx="12045950" cy="386632"/>
            </a:xfrm>
            <a:custGeom>
              <a:avLst/>
              <a:gdLst>
                <a:gd name="T0" fmla="*/ 0 w 4617"/>
                <a:gd name="T1" fmla="*/ 0 h 309"/>
                <a:gd name="T2" fmla="*/ 4294 w 4617"/>
                <a:gd name="T3" fmla="*/ 0 h 309"/>
                <a:gd name="T4" fmla="*/ 4617 w 4617"/>
                <a:gd name="T5" fmla="*/ 287 h 309"/>
                <a:gd name="T6" fmla="*/ 4617 w 4617"/>
                <a:gd name="T7" fmla="*/ 309 h 309"/>
                <a:gd name="T8" fmla="*/ 0 w 4617"/>
                <a:gd name="T9" fmla="*/ 309 h 309"/>
                <a:gd name="T10" fmla="*/ 0 w 4617"/>
                <a:gd name="T11" fmla="*/ 0 h 309"/>
              </a:gdLst>
              <a:ahLst/>
              <a:cxnLst>
                <a:cxn ang="0">
                  <a:pos x="T0" y="T1"/>
                </a:cxn>
                <a:cxn ang="0">
                  <a:pos x="T2" y="T3"/>
                </a:cxn>
                <a:cxn ang="0">
                  <a:pos x="T4" y="T5"/>
                </a:cxn>
                <a:cxn ang="0">
                  <a:pos x="T6" y="T7"/>
                </a:cxn>
                <a:cxn ang="0">
                  <a:pos x="T8" y="T9"/>
                </a:cxn>
                <a:cxn ang="0">
                  <a:pos x="T10" y="T11"/>
                </a:cxn>
              </a:cxnLst>
              <a:rect l="0" t="0" r="r" b="b"/>
              <a:pathLst>
                <a:path w="4617" h="309">
                  <a:moveTo>
                    <a:pt x="0" y="0"/>
                  </a:moveTo>
                  <a:lnTo>
                    <a:pt x="4294" y="0"/>
                  </a:lnTo>
                  <a:lnTo>
                    <a:pt x="4617" y="287"/>
                  </a:lnTo>
                  <a:lnTo>
                    <a:pt x="4617" y="309"/>
                  </a:lnTo>
                  <a:lnTo>
                    <a:pt x="0" y="309"/>
                  </a:lnTo>
                  <a:lnTo>
                    <a:pt x="0" y="0"/>
                  </a:lnTo>
                  <a:close/>
                </a:path>
              </a:pathLst>
            </a:custGeom>
            <a:solidFill>
              <a:srgbClr val="244270"/>
            </a:solidFill>
            <a:ln w="0">
              <a:noFill/>
              <a:prstDash val="solid"/>
              <a:round/>
            </a:ln>
          </p:spPr>
          <p:txBody>
            <a:bodyPr vert="horz" wrap="square" lIns="91440" tIns="45720" rIns="91440" bIns="45720" numCol="1" anchor="t" anchorCtr="0" compatLnSpc="1">
              <a:normAutofit/>
            </a:bodyPr>
            <a:lstStyle/>
            <a:p>
              <a:endParaRPr lang="en-US"/>
            </a:p>
          </p:txBody>
        </p:sp>
        <p:sp>
          <p:nvSpPr>
            <p:cNvPr id="6" name="íṣ1íḓè"/>
            <p:cNvSpPr/>
            <p:nvPr/>
          </p:nvSpPr>
          <p:spPr bwMode="auto">
            <a:xfrm>
              <a:off x="3091525" y="5675657"/>
              <a:ext cx="8757575" cy="384136"/>
            </a:xfrm>
            <a:custGeom>
              <a:avLst/>
              <a:gdLst>
                <a:gd name="T0" fmla="*/ 0 w 3508"/>
                <a:gd name="T1" fmla="*/ 0 h 308"/>
                <a:gd name="T2" fmla="*/ 3185 w 3508"/>
                <a:gd name="T3" fmla="*/ 0 h 308"/>
                <a:gd name="T4" fmla="*/ 3508 w 3508"/>
                <a:gd name="T5" fmla="*/ 286 h 308"/>
                <a:gd name="T6" fmla="*/ 3508 w 3508"/>
                <a:gd name="T7" fmla="*/ 308 h 308"/>
                <a:gd name="T8" fmla="*/ 0 w 3508"/>
                <a:gd name="T9" fmla="*/ 308 h 308"/>
                <a:gd name="T10" fmla="*/ 0 w 3508"/>
                <a:gd name="T11" fmla="*/ 0 h 308"/>
              </a:gdLst>
              <a:ahLst/>
              <a:cxnLst>
                <a:cxn ang="0">
                  <a:pos x="T0" y="T1"/>
                </a:cxn>
                <a:cxn ang="0">
                  <a:pos x="T2" y="T3"/>
                </a:cxn>
                <a:cxn ang="0">
                  <a:pos x="T4" y="T5"/>
                </a:cxn>
                <a:cxn ang="0">
                  <a:pos x="T6" y="T7"/>
                </a:cxn>
                <a:cxn ang="0">
                  <a:pos x="T8" y="T9"/>
                </a:cxn>
                <a:cxn ang="0">
                  <a:pos x="T10" y="T11"/>
                </a:cxn>
              </a:cxnLst>
              <a:rect l="0" t="0" r="r" b="b"/>
              <a:pathLst>
                <a:path w="3508" h="308">
                  <a:moveTo>
                    <a:pt x="0" y="0"/>
                  </a:moveTo>
                  <a:lnTo>
                    <a:pt x="3185" y="0"/>
                  </a:lnTo>
                  <a:lnTo>
                    <a:pt x="3508" y="286"/>
                  </a:lnTo>
                  <a:lnTo>
                    <a:pt x="3508" y="308"/>
                  </a:lnTo>
                  <a:lnTo>
                    <a:pt x="0" y="308"/>
                  </a:lnTo>
                  <a:lnTo>
                    <a:pt x="0" y="0"/>
                  </a:lnTo>
                  <a:close/>
                </a:path>
              </a:pathLst>
            </a:custGeom>
            <a:solidFill>
              <a:srgbClr val="244270"/>
            </a:solidFill>
            <a:ln w="0">
              <a:noFill/>
              <a:prstDash val="solid"/>
              <a:round/>
            </a:ln>
          </p:spPr>
          <p:txBody>
            <a:bodyPr vert="horz" wrap="square" lIns="91440" tIns="45720" rIns="91440" bIns="45720" numCol="1" anchor="t" anchorCtr="0" compatLnSpc="1">
              <a:normAutofit/>
            </a:bodyPr>
            <a:lstStyle/>
            <a:p>
              <a:endParaRPr lang="en-US"/>
            </a:p>
          </p:txBody>
        </p:sp>
        <p:sp>
          <p:nvSpPr>
            <p:cNvPr id="7" name="ïšlïḑê"/>
            <p:cNvSpPr/>
            <p:nvPr/>
          </p:nvSpPr>
          <p:spPr bwMode="auto">
            <a:xfrm>
              <a:off x="3091525" y="5675657"/>
              <a:ext cx="808390" cy="770768"/>
            </a:xfrm>
            <a:custGeom>
              <a:avLst/>
              <a:gdLst>
                <a:gd name="T0" fmla="*/ 0 w 323"/>
                <a:gd name="T1" fmla="*/ 0 h 618"/>
                <a:gd name="T2" fmla="*/ 323 w 323"/>
                <a:gd name="T3" fmla="*/ 286 h 618"/>
                <a:gd name="T4" fmla="*/ 323 w 323"/>
                <a:gd name="T5" fmla="*/ 618 h 618"/>
                <a:gd name="T6" fmla="*/ 0 w 323"/>
                <a:gd name="T7" fmla="*/ 331 h 618"/>
                <a:gd name="T8" fmla="*/ 0 w 323"/>
                <a:gd name="T9" fmla="*/ 0 h 618"/>
              </a:gdLst>
              <a:ahLst/>
              <a:cxnLst>
                <a:cxn ang="0">
                  <a:pos x="T0" y="T1"/>
                </a:cxn>
                <a:cxn ang="0">
                  <a:pos x="T2" y="T3"/>
                </a:cxn>
                <a:cxn ang="0">
                  <a:pos x="T4" y="T5"/>
                </a:cxn>
                <a:cxn ang="0">
                  <a:pos x="T6" y="T7"/>
                </a:cxn>
                <a:cxn ang="0">
                  <a:pos x="T8" y="T9"/>
                </a:cxn>
              </a:cxnLst>
              <a:rect l="0" t="0" r="r" b="b"/>
              <a:pathLst>
                <a:path w="323" h="618">
                  <a:moveTo>
                    <a:pt x="0" y="0"/>
                  </a:moveTo>
                  <a:lnTo>
                    <a:pt x="323" y="286"/>
                  </a:lnTo>
                  <a:lnTo>
                    <a:pt x="323" y="618"/>
                  </a:lnTo>
                  <a:lnTo>
                    <a:pt x="0" y="331"/>
                  </a:lnTo>
                  <a:lnTo>
                    <a:pt x="0" y="0"/>
                  </a:lnTo>
                  <a:close/>
                </a:path>
              </a:pathLst>
            </a:custGeom>
            <a:solidFill>
              <a:schemeClr val="accent5">
                <a:lumMod val="50000"/>
              </a:schemeClr>
            </a:solidFill>
            <a:ln w="0">
              <a:noFill/>
              <a:prstDash val="solid"/>
              <a:round/>
            </a:ln>
          </p:spPr>
          <p:txBody>
            <a:bodyPr vert="horz" wrap="square" lIns="91440" tIns="45720" rIns="91440" bIns="45720" numCol="1" anchor="t" anchorCtr="0" compatLnSpc="1">
              <a:normAutofit/>
            </a:bodyPr>
            <a:lstStyle/>
            <a:p>
              <a:endParaRPr lang="en-US"/>
            </a:p>
          </p:txBody>
        </p:sp>
        <p:sp>
          <p:nvSpPr>
            <p:cNvPr id="8" name="ïṥḻiḋe"/>
            <p:cNvSpPr/>
            <p:nvPr/>
          </p:nvSpPr>
          <p:spPr bwMode="auto">
            <a:xfrm>
              <a:off x="3899915" y="6032355"/>
              <a:ext cx="7949185" cy="441507"/>
            </a:xfrm>
            <a:prstGeom prst="rect">
              <a:avLst/>
            </a:prstGeom>
            <a:solidFill>
              <a:schemeClr val="bg1"/>
            </a:solidFill>
            <a:ln w="0">
              <a:noFill/>
              <a:prstDash val="solid"/>
              <a:miter lim="800000"/>
            </a:ln>
          </p:spPr>
          <p:txBody>
            <a:bodyPr vert="horz" wrap="square" lIns="91440" tIns="45720" rIns="91440" bIns="45720" numCol="1" anchor="t" anchorCtr="0" compatLnSpc="1">
              <a:normAutofit/>
            </a:bodyPr>
            <a:lstStyle/>
            <a:p>
              <a:endParaRPr lang="en-US"/>
            </a:p>
          </p:txBody>
        </p:sp>
        <p:sp>
          <p:nvSpPr>
            <p:cNvPr id="9" name="iṩḷiďe"/>
            <p:cNvSpPr/>
            <p:nvPr/>
          </p:nvSpPr>
          <p:spPr bwMode="auto">
            <a:xfrm>
              <a:off x="5861015" y="5261588"/>
              <a:ext cx="5988085" cy="386632"/>
            </a:xfrm>
            <a:custGeom>
              <a:avLst/>
              <a:gdLst>
                <a:gd name="T0" fmla="*/ 0 w 2399"/>
                <a:gd name="T1" fmla="*/ 0 h 310"/>
                <a:gd name="T2" fmla="*/ 2076 w 2399"/>
                <a:gd name="T3" fmla="*/ 0 h 310"/>
                <a:gd name="T4" fmla="*/ 2399 w 2399"/>
                <a:gd name="T5" fmla="*/ 288 h 310"/>
                <a:gd name="T6" fmla="*/ 2399 w 2399"/>
                <a:gd name="T7" fmla="*/ 310 h 310"/>
                <a:gd name="T8" fmla="*/ 0 w 2399"/>
                <a:gd name="T9" fmla="*/ 310 h 310"/>
                <a:gd name="T10" fmla="*/ 0 w 2399"/>
                <a:gd name="T11" fmla="*/ 0 h 310"/>
              </a:gdLst>
              <a:ahLst/>
              <a:cxnLst>
                <a:cxn ang="0">
                  <a:pos x="T0" y="T1"/>
                </a:cxn>
                <a:cxn ang="0">
                  <a:pos x="T2" y="T3"/>
                </a:cxn>
                <a:cxn ang="0">
                  <a:pos x="T4" y="T5"/>
                </a:cxn>
                <a:cxn ang="0">
                  <a:pos x="T6" y="T7"/>
                </a:cxn>
                <a:cxn ang="0">
                  <a:pos x="T8" y="T9"/>
                </a:cxn>
                <a:cxn ang="0">
                  <a:pos x="T10" y="T11"/>
                </a:cxn>
              </a:cxnLst>
              <a:rect l="0" t="0" r="r" b="b"/>
              <a:pathLst>
                <a:path w="2399" h="310">
                  <a:moveTo>
                    <a:pt x="0" y="0"/>
                  </a:moveTo>
                  <a:lnTo>
                    <a:pt x="2076" y="0"/>
                  </a:lnTo>
                  <a:lnTo>
                    <a:pt x="2399" y="288"/>
                  </a:lnTo>
                  <a:lnTo>
                    <a:pt x="2399" y="310"/>
                  </a:lnTo>
                  <a:lnTo>
                    <a:pt x="0" y="310"/>
                  </a:lnTo>
                  <a:lnTo>
                    <a:pt x="0" y="0"/>
                  </a:lnTo>
                  <a:close/>
                </a:path>
              </a:pathLst>
            </a:custGeom>
            <a:solidFill>
              <a:srgbClr val="244270"/>
            </a:solidFill>
            <a:ln w="0">
              <a:noFill/>
              <a:prstDash val="solid"/>
              <a:round/>
            </a:ln>
          </p:spPr>
          <p:txBody>
            <a:bodyPr vert="horz" wrap="square" lIns="91440" tIns="45720" rIns="91440" bIns="45720" numCol="1" anchor="t" anchorCtr="0" compatLnSpc="1">
              <a:normAutofit/>
            </a:bodyPr>
            <a:lstStyle/>
            <a:p>
              <a:endParaRPr lang="en-US"/>
            </a:p>
          </p:txBody>
        </p:sp>
        <p:sp>
          <p:nvSpPr>
            <p:cNvPr id="10" name="íṣļíḓè"/>
            <p:cNvSpPr/>
            <p:nvPr/>
          </p:nvSpPr>
          <p:spPr bwMode="auto">
            <a:xfrm>
              <a:off x="5861015" y="5261588"/>
              <a:ext cx="808390" cy="770768"/>
            </a:xfrm>
            <a:custGeom>
              <a:avLst/>
              <a:gdLst>
                <a:gd name="T0" fmla="*/ 0 w 323"/>
                <a:gd name="T1" fmla="*/ 0 h 618"/>
                <a:gd name="T2" fmla="*/ 323 w 323"/>
                <a:gd name="T3" fmla="*/ 288 h 618"/>
                <a:gd name="T4" fmla="*/ 323 w 323"/>
                <a:gd name="T5" fmla="*/ 618 h 618"/>
                <a:gd name="T6" fmla="*/ 0 w 323"/>
                <a:gd name="T7" fmla="*/ 332 h 618"/>
                <a:gd name="T8" fmla="*/ 0 w 323"/>
                <a:gd name="T9" fmla="*/ 0 h 618"/>
              </a:gdLst>
              <a:ahLst/>
              <a:cxnLst>
                <a:cxn ang="0">
                  <a:pos x="T0" y="T1"/>
                </a:cxn>
                <a:cxn ang="0">
                  <a:pos x="T2" y="T3"/>
                </a:cxn>
                <a:cxn ang="0">
                  <a:pos x="T4" y="T5"/>
                </a:cxn>
                <a:cxn ang="0">
                  <a:pos x="T6" y="T7"/>
                </a:cxn>
                <a:cxn ang="0">
                  <a:pos x="T8" y="T9"/>
                </a:cxn>
              </a:cxnLst>
              <a:rect l="0" t="0" r="r" b="b"/>
              <a:pathLst>
                <a:path w="323" h="618">
                  <a:moveTo>
                    <a:pt x="0" y="0"/>
                  </a:moveTo>
                  <a:lnTo>
                    <a:pt x="323" y="288"/>
                  </a:lnTo>
                  <a:lnTo>
                    <a:pt x="323" y="618"/>
                  </a:lnTo>
                  <a:lnTo>
                    <a:pt x="0" y="332"/>
                  </a:lnTo>
                  <a:lnTo>
                    <a:pt x="0" y="0"/>
                  </a:lnTo>
                  <a:close/>
                </a:path>
              </a:pathLst>
            </a:custGeom>
            <a:solidFill>
              <a:schemeClr val="accent5">
                <a:lumMod val="50000"/>
              </a:schemeClr>
            </a:solidFill>
            <a:ln w="0">
              <a:noFill/>
              <a:prstDash val="solid"/>
              <a:round/>
            </a:ln>
          </p:spPr>
          <p:txBody>
            <a:bodyPr vert="horz" wrap="square" lIns="91440" tIns="45720" rIns="91440" bIns="45720" numCol="1" anchor="t" anchorCtr="0" compatLnSpc="1">
              <a:normAutofit/>
            </a:bodyPr>
            <a:lstStyle/>
            <a:p>
              <a:endParaRPr lang="en-US"/>
            </a:p>
          </p:txBody>
        </p:sp>
        <p:sp>
          <p:nvSpPr>
            <p:cNvPr id="11" name="íṣḻíḑê"/>
            <p:cNvSpPr/>
            <p:nvPr/>
          </p:nvSpPr>
          <p:spPr bwMode="auto">
            <a:xfrm>
              <a:off x="6669407" y="5620780"/>
              <a:ext cx="5179693" cy="411576"/>
            </a:xfrm>
            <a:prstGeom prst="rect">
              <a:avLst/>
            </a:prstGeom>
            <a:solidFill>
              <a:schemeClr val="bg1"/>
            </a:solidFill>
            <a:ln w="0">
              <a:noFill/>
              <a:prstDash val="solid"/>
              <a:miter lim="800000"/>
            </a:ln>
          </p:spPr>
          <p:txBody>
            <a:bodyPr vert="horz" wrap="square" lIns="91440" tIns="45720" rIns="91440" bIns="45720" numCol="1" anchor="t" anchorCtr="0" compatLnSpc="1">
              <a:normAutofit/>
            </a:bodyPr>
            <a:lstStyle/>
            <a:p>
              <a:endParaRPr lang="en-US"/>
            </a:p>
          </p:txBody>
        </p:sp>
        <p:sp>
          <p:nvSpPr>
            <p:cNvPr id="12" name="iṥ1idè"/>
            <p:cNvSpPr/>
            <p:nvPr/>
          </p:nvSpPr>
          <p:spPr bwMode="auto">
            <a:xfrm>
              <a:off x="8376009" y="4850012"/>
              <a:ext cx="4950101" cy="386632"/>
            </a:xfrm>
            <a:custGeom>
              <a:avLst/>
              <a:gdLst>
                <a:gd name="T0" fmla="*/ 0 w 1391"/>
                <a:gd name="T1" fmla="*/ 0 h 310"/>
                <a:gd name="T2" fmla="*/ 1068 w 1391"/>
                <a:gd name="T3" fmla="*/ 0 h 310"/>
                <a:gd name="T4" fmla="*/ 1391 w 1391"/>
                <a:gd name="T5" fmla="*/ 288 h 310"/>
                <a:gd name="T6" fmla="*/ 1391 w 1391"/>
                <a:gd name="T7" fmla="*/ 310 h 310"/>
                <a:gd name="T8" fmla="*/ 0 w 1391"/>
                <a:gd name="T9" fmla="*/ 310 h 310"/>
                <a:gd name="T10" fmla="*/ 0 w 1391"/>
                <a:gd name="T11" fmla="*/ 0 h 310"/>
              </a:gdLst>
              <a:ahLst/>
              <a:cxnLst>
                <a:cxn ang="0">
                  <a:pos x="T0" y="T1"/>
                </a:cxn>
                <a:cxn ang="0">
                  <a:pos x="T2" y="T3"/>
                </a:cxn>
                <a:cxn ang="0">
                  <a:pos x="T4" y="T5"/>
                </a:cxn>
                <a:cxn ang="0">
                  <a:pos x="T6" y="T7"/>
                </a:cxn>
                <a:cxn ang="0">
                  <a:pos x="T8" y="T9"/>
                </a:cxn>
                <a:cxn ang="0">
                  <a:pos x="T10" y="T11"/>
                </a:cxn>
              </a:cxnLst>
              <a:rect l="0" t="0" r="r" b="b"/>
              <a:pathLst>
                <a:path w="1391" h="310">
                  <a:moveTo>
                    <a:pt x="0" y="0"/>
                  </a:moveTo>
                  <a:lnTo>
                    <a:pt x="1068" y="0"/>
                  </a:lnTo>
                  <a:lnTo>
                    <a:pt x="1391" y="288"/>
                  </a:lnTo>
                  <a:lnTo>
                    <a:pt x="1391" y="310"/>
                  </a:lnTo>
                  <a:lnTo>
                    <a:pt x="0" y="310"/>
                  </a:lnTo>
                  <a:lnTo>
                    <a:pt x="0" y="0"/>
                  </a:lnTo>
                  <a:close/>
                </a:path>
              </a:pathLst>
            </a:custGeom>
            <a:solidFill>
              <a:srgbClr val="244270"/>
            </a:solidFill>
            <a:ln w="0">
              <a:noFill/>
              <a:prstDash val="solid"/>
              <a:round/>
            </a:ln>
          </p:spPr>
          <p:txBody>
            <a:bodyPr vert="horz" wrap="square" lIns="91440" tIns="45720" rIns="91440" bIns="45720" numCol="1" anchor="t" anchorCtr="0" compatLnSpc="1">
              <a:normAutofit/>
            </a:bodyPr>
            <a:lstStyle/>
            <a:p>
              <a:endParaRPr lang="en-US"/>
            </a:p>
          </p:txBody>
        </p:sp>
        <p:sp>
          <p:nvSpPr>
            <p:cNvPr id="13" name="îSlíḋè"/>
            <p:cNvSpPr/>
            <p:nvPr/>
          </p:nvSpPr>
          <p:spPr bwMode="auto">
            <a:xfrm>
              <a:off x="8376009" y="4850012"/>
              <a:ext cx="808390" cy="770768"/>
            </a:xfrm>
            <a:custGeom>
              <a:avLst/>
              <a:gdLst>
                <a:gd name="T0" fmla="*/ 0 w 323"/>
                <a:gd name="T1" fmla="*/ 0 h 618"/>
                <a:gd name="T2" fmla="*/ 323 w 323"/>
                <a:gd name="T3" fmla="*/ 288 h 618"/>
                <a:gd name="T4" fmla="*/ 323 w 323"/>
                <a:gd name="T5" fmla="*/ 618 h 618"/>
                <a:gd name="T6" fmla="*/ 0 w 323"/>
                <a:gd name="T7" fmla="*/ 330 h 618"/>
                <a:gd name="T8" fmla="*/ 0 w 323"/>
                <a:gd name="T9" fmla="*/ 0 h 618"/>
              </a:gdLst>
              <a:ahLst/>
              <a:cxnLst>
                <a:cxn ang="0">
                  <a:pos x="T0" y="T1"/>
                </a:cxn>
                <a:cxn ang="0">
                  <a:pos x="T2" y="T3"/>
                </a:cxn>
                <a:cxn ang="0">
                  <a:pos x="T4" y="T5"/>
                </a:cxn>
                <a:cxn ang="0">
                  <a:pos x="T6" y="T7"/>
                </a:cxn>
                <a:cxn ang="0">
                  <a:pos x="T8" y="T9"/>
                </a:cxn>
              </a:cxnLst>
              <a:rect l="0" t="0" r="r" b="b"/>
              <a:pathLst>
                <a:path w="323" h="618">
                  <a:moveTo>
                    <a:pt x="0" y="0"/>
                  </a:moveTo>
                  <a:lnTo>
                    <a:pt x="323" y="288"/>
                  </a:lnTo>
                  <a:lnTo>
                    <a:pt x="323" y="618"/>
                  </a:lnTo>
                  <a:lnTo>
                    <a:pt x="0" y="330"/>
                  </a:lnTo>
                  <a:lnTo>
                    <a:pt x="0" y="0"/>
                  </a:lnTo>
                  <a:close/>
                </a:path>
              </a:pathLst>
            </a:custGeom>
            <a:solidFill>
              <a:schemeClr val="accent5">
                <a:lumMod val="50000"/>
              </a:schemeClr>
            </a:solidFill>
            <a:ln w="0">
              <a:noFill/>
              <a:prstDash val="solid"/>
              <a:round/>
            </a:ln>
          </p:spPr>
          <p:txBody>
            <a:bodyPr vert="horz" wrap="square" lIns="91440" tIns="45720" rIns="91440" bIns="45720" numCol="1" anchor="t" anchorCtr="0" compatLnSpc="1">
              <a:normAutofit/>
            </a:bodyPr>
            <a:lstStyle/>
            <a:p>
              <a:endParaRPr lang="en-US"/>
            </a:p>
          </p:txBody>
        </p:sp>
        <p:sp>
          <p:nvSpPr>
            <p:cNvPr id="14" name="iṩ1iḑê"/>
            <p:cNvSpPr/>
            <p:nvPr/>
          </p:nvSpPr>
          <p:spPr bwMode="auto">
            <a:xfrm>
              <a:off x="9184403" y="5237891"/>
              <a:ext cx="2664697" cy="411576"/>
            </a:xfrm>
            <a:prstGeom prst="rect">
              <a:avLst/>
            </a:prstGeom>
            <a:solidFill>
              <a:schemeClr val="bg1"/>
            </a:solidFill>
            <a:ln w="0">
              <a:noFill/>
              <a:prstDash val="solid"/>
              <a:miter lim="800000"/>
            </a:ln>
          </p:spPr>
          <p:txBody>
            <a:bodyPr vert="horz" wrap="square" lIns="91440" tIns="45720" rIns="91440" bIns="45720" numCol="1" anchor="t" anchorCtr="0" compatLnSpc="1">
              <a:normAutofit/>
            </a:bodyPr>
            <a:lstStyle/>
            <a:p>
              <a:endParaRPr lang="en-US"/>
            </a:p>
          </p:txBody>
        </p:sp>
        <p:grpSp>
          <p:nvGrpSpPr>
            <p:cNvPr id="15" name="îṣliḓè"/>
            <p:cNvGrpSpPr/>
            <p:nvPr/>
          </p:nvGrpSpPr>
          <p:grpSpPr>
            <a:xfrm>
              <a:off x="7197974" y="4979721"/>
              <a:ext cx="521330" cy="488902"/>
              <a:chOff x="7973106" y="4979721"/>
              <a:chExt cx="521330" cy="488902"/>
            </a:xfrm>
          </p:grpSpPr>
          <p:sp>
            <p:nvSpPr>
              <p:cNvPr id="16" name="iśḷiďe"/>
              <p:cNvSpPr/>
              <p:nvPr/>
            </p:nvSpPr>
            <p:spPr bwMode="auto">
              <a:xfrm>
                <a:off x="7973106" y="4979721"/>
                <a:ext cx="521329" cy="399103"/>
              </a:xfrm>
              <a:custGeom>
                <a:avLst/>
                <a:gdLst>
                  <a:gd name="T0" fmla="*/ 0 w 418"/>
                  <a:gd name="T1" fmla="*/ 0 h 320"/>
                  <a:gd name="T2" fmla="*/ 348 w 418"/>
                  <a:gd name="T3" fmla="*/ 0 h 320"/>
                  <a:gd name="T4" fmla="*/ 418 w 418"/>
                  <a:gd name="T5" fmla="*/ 62 h 320"/>
                  <a:gd name="T6" fmla="*/ 418 w 418"/>
                  <a:gd name="T7" fmla="*/ 72 h 320"/>
                  <a:gd name="T8" fmla="*/ 0 w 418"/>
                  <a:gd name="T9" fmla="*/ 320 h 320"/>
                  <a:gd name="T10" fmla="*/ 0 w 418"/>
                  <a:gd name="T11" fmla="*/ 0 h 320"/>
                </a:gdLst>
                <a:ahLst/>
                <a:cxnLst>
                  <a:cxn ang="0">
                    <a:pos x="T0" y="T1"/>
                  </a:cxn>
                  <a:cxn ang="0">
                    <a:pos x="T2" y="T3"/>
                  </a:cxn>
                  <a:cxn ang="0">
                    <a:pos x="T4" y="T5"/>
                  </a:cxn>
                  <a:cxn ang="0">
                    <a:pos x="T6" y="T7"/>
                  </a:cxn>
                  <a:cxn ang="0">
                    <a:pos x="T8" y="T9"/>
                  </a:cxn>
                  <a:cxn ang="0">
                    <a:pos x="T10" y="T11"/>
                  </a:cxn>
                </a:cxnLst>
                <a:rect l="0" t="0" r="r" b="b"/>
                <a:pathLst>
                  <a:path w="418" h="320">
                    <a:moveTo>
                      <a:pt x="0" y="0"/>
                    </a:moveTo>
                    <a:lnTo>
                      <a:pt x="348" y="0"/>
                    </a:lnTo>
                    <a:lnTo>
                      <a:pt x="418" y="62"/>
                    </a:lnTo>
                    <a:lnTo>
                      <a:pt x="418" y="72"/>
                    </a:lnTo>
                    <a:lnTo>
                      <a:pt x="0" y="320"/>
                    </a:lnTo>
                    <a:lnTo>
                      <a:pt x="0" y="0"/>
                    </a:lnTo>
                    <a:close/>
                  </a:path>
                </a:pathLst>
              </a:custGeom>
              <a:solidFill>
                <a:schemeClr val="bg2"/>
              </a:solidFill>
              <a:ln w="0">
                <a:noFill/>
                <a:prstDash val="solid"/>
                <a:round/>
              </a:ln>
            </p:spPr>
            <p:txBody>
              <a:bodyPr vert="horz" wrap="square" lIns="91440" tIns="45720" rIns="91440" bIns="45720" numCol="1" anchor="t" anchorCtr="0" compatLnSpc="1">
                <a:normAutofit/>
              </a:bodyPr>
              <a:lstStyle/>
              <a:p>
                <a:endParaRPr lang="en-US"/>
              </a:p>
            </p:txBody>
          </p:sp>
          <p:sp>
            <p:nvSpPr>
              <p:cNvPr id="17" name="îṡliḑê"/>
              <p:cNvSpPr/>
              <p:nvPr/>
            </p:nvSpPr>
            <p:spPr bwMode="auto">
              <a:xfrm>
                <a:off x="7973106" y="4979721"/>
                <a:ext cx="87305" cy="488902"/>
              </a:xfrm>
              <a:custGeom>
                <a:avLst/>
                <a:gdLst>
                  <a:gd name="T0" fmla="*/ 0 w 71"/>
                  <a:gd name="T1" fmla="*/ 0 h 392"/>
                  <a:gd name="T2" fmla="*/ 71 w 71"/>
                  <a:gd name="T3" fmla="*/ 62 h 392"/>
                  <a:gd name="T4" fmla="*/ 71 w 71"/>
                  <a:gd name="T5" fmla="*/ 392 h 392"/>
                  <a:gd name="T6" fmla="*/ 0 w 71"/>
                  <a:gd name="T7" fmla="*/ 331 h 392"/>
                  <a:gd name="T8" fmla="*/ 0 w 71"/>
                  <a:gd name="T9" fmla="*/ 0 h 392"/>
                </a:gdLst>
                <a:ahLst/>
                <a:cxnLst>
                  <a:cxn ang="0">
                    <a:pos x="T0" y="T1"/>
                  </a:cxn>
                  <a:cxn ang="0">
                    <a:pos x="T2" y="T3"/>
                  </a:cxn>
                  <a:cxn ang="0">
                    <a:pos x="T4" y="T5"/>
                  </a:cxn>
                  <a:cxn ang="0">
                    <a:pos x="T6" y="T7"/>
                  </a:cxn>
                  <a:cxn ang="0">
                    <a:pos x="T8" y="T9"/>
                  </a:cxn>
                </a:cxnLst>
                <a:rect l="0" t="0" r="r" b="b"/>
                <a:pathLst>
                  <a:path w="71" h="392">
                    <a:moveTo>
                      <a:pt x="0" y="0"/>
                    </a:moveTo>
                    <a:lnTo>
                      <a:pt x="71" y="62"/>
                    </a:lnTo>
                    <a:lnTo>
                      <a:pt x="71" y="392"/>
                    </a:lnTo>
                    <a:lnTo>
                      <a:pt x="0" y="331"/>
                    </a:lnTo>
                    <a:lnTo>
                      <a:pt x="0" y="0"/>
                    </a:lnTo>
                    <a:close/>
                  </a:path>
                </a:pathLst>
              </a:custGeom>
              <a:solidFill>
                <a:schemeClr val="bg1">
                  <a:lumMod val="75000"/>
                </a:schemeClr>
              </a:solidFill>
              <a:ln w="0">
                <a:noFill/>
                <a:prstDash val="solid"/>
                <a:round/>
              </a:ln>
            </p:spPr>
            <p:txBody>
              <a:bodyPr vert="horz" wrap="square" lIns="91440" tIns="45720" rIns="91440" bIns="45720" numCol="1" anchor="t" anchorCtr="0" compatLnSpc="1">
                <a:normAutofit/>
              </a:bodyPr>
              <a:lstStyle/>
              <a:p>
                <a:endParaRPr lang="en-US"/>
              </a:p>
            </p:txBody>
          </p:sp>
          <p:sp>
            <p:nvSpPr>
              <p:cNvPr id="18" name="iṥḻïďé"/>
              <p:cNvSpPr/>
              <p:nvPr/>
            </p:nvSpPr>
            <p:spPr bwMode="auto">
              <a:xfrm>
                <a:off x="8060411" y="5054553"/>
                <a:ext cx="434025" cy="414069"/>
              </a:xfrm>
              <a:prstGeom prst="rect">
                <a:avLst/>
              </a:prstGeom>
              <a:solidFill>
                <a:schemeClr val="bg1"/>
              </a:solidFill>
              <a:ln w="0">
                <a:noFill/>
                <a:prstDash val="solid"/>
                <a:miter lim="800000"/>
              </a:ln>
            </p:spPr>
            <p:txBody>
              <a:bodyPr vert="horz" wrap="square" lIns="91440" tIns="45720" rIns="91440" bIns="45720" numCol="1" anchor="ctr" anchorCtr="0" compatLnSpc="1">
                <a:normAutofit/>
              </a:bodyPr>
              <a:lstStyle/>
              <a:p>
                <a:pPr algn="ctr"/>
                <a:r>
                  <a:rPr lang="en-US" sz="1600" b="1" dirty="0"/>
                  <a:t>03</a:t>
                </a:r>
              </a:p>
            </p:txBody>
          </p:sp>
        </p:grpSp>
        <p:grpSp>
          <p:nvGrpSpPr>
            <p:cNvPr id="23" name="ï$1ïḋé"/>
            <p:cNvGrpSpPr/>
            <p:nvPr/>
          </p:nvGrpSpPr>
          <p:grpSpPr>
            <a:xfrm>
              <a:off x="1784002" y="5817837"/>
              <a:ext cx="518834" cy="488902"/>
              <a:chOff x="3090101" y="5817837"/>
              <a:chExt cx="518834" cy="488902"/>
            </a:xfrm>
          </p:grpSpPr>
          <p:sp>
            <p:nvSpPr>
              <p:cNvPr id="24" name="ísḷïḑê"/>
              <p:cNvSpPr/>
              <p:nvPr/>
            </p:nvSpPr>
            <p:spPr bwMode="auto">
              <a:xfrm>
                <a:off x="3090101" y="5817837"/>
                <a:ext cx="518834" cy="399103"/>
              </a:xfrm>
              <a:custGeom>
                <a:avLst/>
                <a:gdLst>
                  <a:gd name="T0" fmla="*/ 0 w 418"/>
                  <a:gd name="T1" fmla="*/ 0 h 320"/>
                  <a:gd name="T2" fmla="*/ 348 w 418"/>
                  <a:gd name="T3" fmla="*/ 0 h 320"/>
                  <a:gd name="T4" fmla="*/ 418 w 418"/>
                  <a:gd name="T5" fmla="*/ 62 h 320"/>
                  <a:gd name="T6" fmla="*/ 418 w 418"/>
                  <a:gd name="T7" fmla="*/ 70 h 320"/>
                  <a:gd name="T8" fmla="*/ 0 w 418"/>
                  <a:gd name="T9" fmla="*/ 320 h 320"/>
                  <a:gd name="T10" fmla="*/ 0 w 418"/>
                  <a:gd name="T11" fmla="*/ 0 h 320"/>
                </a:gdLst>
                <a:ahLst/>
                <a:cxnLst>
                  <a:cxn ang="0">
                    <a:pos x="T0" y="T1"/>
                  </a:cxn>
                  <a:cxn ang="0">
                    <a:pos x="T2" y="T3"/>
                  </a:cxn>
                  <a:cxn ang="0">
                    <a:pos x="T4" y="T5"/>
                  </a:cxn>
                  <a:cxn ang="0">
                    <a:pos x="T6" y="T7"/>
                  </a:cxn>
                  <a:cxn ang="0">
                    <a:pos x="T8" y="T9"/>
                  </a:cxn>
                  <a:cxn ang="0">
                    <a:pos x="T10" y="T11"/>
                  </a:cxn>
                </a:cxnLst>
                <a:rect l="0" t="0" r="r" b="b"/>
                <a:pathLst>
                  <a:path w="418" h="320">
                    <a:moveTo>
                      <a:pt x="0" y="0"/>
                    </a:moveTo>
                    <a:lnTo>
                      <a:pt x="348" y="0"/>
                    </a:lnTo>
                    <a:lnTo>
                      <a:pt x="418" y="62"/>
                    </a:lnTo>
                    <a:lnTo>
                      <a:pt x="418" y="70"/>
                    </a:lnTo>
                    <a:lnTo>
                      <a:pt x="0" y="320"/>
                    </a:lnTo>
                    <a:lnTo>
                      <a:pt x="0" y="0"/>
                    </a:lnTo>
                    <a:close/>
                  </a:path>
                </a:pathLst>
              </a:custGeom>
              <a:solidFill>
                <a:schemeClr val="bg2"/>
              </a:solidFill>
              <a:ln w="0">
                <a:noFill/>
                <a:prstDash val="solid"/>
                <a:round/>
              </a:ln>
            </p:spPr>
            <p:txBody>
              <a:bodyPr vert="horz" wrap="square" lIns="91440" tIns="45720" rIns="91440" bIns="45720" numCol="1" anchor="t" anchorCtr="0" compatLnSpc="1">
                <a:normAutofit/>
              </a:bodyPr>
              <a:lstStyle/>
              <a:p>
                <a:endParaRPr lang="en-US"/>
              </a:p>
            </p:txBody>
          </p:sp>
          <p:sp>
            <p:nvSpPr>
              <p:cNvPr id="25" name="íṣľíḋé"/>
              <p:cNvSpPr/>
              <p:nvPr/>
            </p:nvSpPr>
            <p:spPr bwMode="auto">
              <a:xfrm>
                <a:off x="3090101" y="5817837"/>
                <a:ext cx="87305" cy="488902"/>
              </a:xfrm>
              <a:custGeom>
                <a:avLst/>
                <a:gdLst>
                  <a:gd name="T0" fmla="*/ 0 w 70"/>
                  <a:gd name="T1" fmla="*/ 0 h 392"/>
                  <a:gd name="T2" fmla="*/ 70 w 70"/>
                  <a:gd name="T3" fmla="*/ 62 h 392"/>
                  <a:gd name="T4" fmla="*/ 70 w 70"/>
                  <a:gd name="T5" fmla="*/ 392 h 392"/>
                  <a:gd name="T6" fmla="*/ 0 w 70"/>
                  <a:gd name="T7" fmla="*/ 331 h 392"/>
                  <a:gd name="T8" fmla="*/ 0 w 70"/>
                  <a:gd name="T9" fmla="*/ 0 h 392"/>
                </a:gdLst>
                <a:ahLst/>
                <a:cxnLst>
                  <a:cxn ang="0">
                    <a:pos x="T0" y="T1"/>
                  </a:cxn>
                  <a:cxn ang="0">
                    <a:pos x="T2" y="T3"/>
                  </a:cxn>
                  <a:cxn ang="0">
                    <a:pos x="T4" y="T5"/>
                  </a:cxn>
                  <a:cxn ang="0">
                    <a:pos x="T6" y="T7"/>
                  </a:cxn>
                  <a:cxn ang="0">
                    <a:pos x="T8" y="T9"/>
                  </a:cxn>
                </a:cxnLst>
                <a:rect l="0" t="0" r="r" b="b"/>
                <a:pathLst>
                  <a:path w="70" h="392">
                    <a:moveTo>
                      <a:pt x="0" y="0"/>
                    </a:moveTo>
                    <a:lnTo>
                      <a:pt x="70" y="62"/>
                    </a:lnTo>
                    <a:lnTo>
                      <a:pt x="70" y="392"/>
                    </a:lnTo>
                    <a:lnTo>
                      <a:pt x="0" y="331"/>
                    </a:lnTo>
                    <a:lnTo>
                      <a:pt x="0" y="0"/>
                    </a:lnTo>
                    <a:close/>
                  </a:path>
                </a:pathLst>
              </a:custGeom>
              <a:solidFill>
                <a:schemeClr val="bg1">
                  <a:lumMod val="75000"/>
                </a:schemeClr>
              </a:solidFill>
              <a:ln w="0">
                <a:noFill/>
                <a:prstDash val="solid"/>
                <a:round/>
              </a:ln>
            </p:spPr>
            <p:txBody>
              <a:bodyPr vert="horz" wrap="square" lIns="91440" tIns="45720" rIns="91440" bIns="45720" numCol="1" anchor="t" anchorCtr="0" compatLnSpc="1">
                <a:normAutofit/>
              </a:bodyPr>
              <a:lstStyle/>
              <a:p>
                <a:endParaRPr lang="en-US"/>
              </a:p>
            </p:txBody>
          </p:sp>
          <p:sp>
            <p:nvSpPr>
              <p:cNvPr id="26" name="íṡļídê"/>
              <p:cNvSpPr/>
              <p:nvPr/>
            </p:nvSpPr>
            <p:spPr bwMode="auto">
              <a:xfrm>
                <a:off x="3177404" y="5892669"/>
                <a:ext cx="431531" cy="414069"/>
              </a:xfrm>
              <a:prstGeom prst="rect">
                <a:avLst/>
              </a:prstGeom>
              <a:solidFill>
                <a:schemeClr val="bg1"/>
              </a:solidFill>
              <a:ln w="0">
                <a:noFill/>
                <a:prstDash val="solid"/>
                <a:miter lim="800000"/>
              </a:ln>
            </p:spPr>
            <p:txBody>
              <a:bodyPr vert="horz" wrap="square" lIns="91440" tIns="45720" rIns="91440" bIns="45720" numCol="1" anchor="ctr" anchorCtr="0" compatLnSpc="1">
                <a:normAutofit/>
              </a:bodyPr>
              <a:lstStyle/>
              <a:p>
                <a:pPr algn="ctr"/>
                <a:r>
                  <a:rPr lang="en-US" sz="1600" b="1" dirty="0"/>
                  <a:t>01</a:t>
                </a:r>
              </a:p>
            </p:txBody>
          </p:sp>
        </p:grpSp>
        <p:grpSp>
          <p:nvGrpSpPr>
            <p:cNvPr id="27" name="íšḻiḓé"/>
            <p:cNvGrpSpPr/>
            <p:nvPr/>
          </p:nvGrpSpPr>
          <p:grpSpPr>
            <a:xfrm>
              <a:off x="4489740" y="5403768"/>
              <a:ext cx="521330" cy="488903"/>
              <a:chOff x="5636368" y="5403768"/>
              <a:chExt cx="521330" cy="488903"/>
            </a:xfrm>
          </p:grpSpPr>
          <p:sp>
            <p:nvSpPr>
              <p:cNvPr id="28" name="îšḷïḋê"/>
              <p:cNvSpPr/>
              <p:nvPr/>
            </p:nvSpPr>
            <p:spPr bwMode="auto">
              <a:xfrm>
                <a:off x="5636368" y="5403768"/>
                <a:ext cx="521329" cy="401599"/>
              </a:xfrm>
              <a:custGeom>
                <a:avLst/>
                <a:gdLst>
                  <a:gd name="T0" fmla="*/ 0 w 418"/>
                  <a:gd name="T1" fmla="*/ 0 h 322"/>
                  <a:gd name="T2" fmla="*/ 347 w 418"/>
                  <a:gd name="T3" fmla="*/ 0 h 322"/>
                  <a:gd name="T4" fmla="*/ 418 w 418"/>
                  <a:gd name="T5" fmla="*/ 64 h 322"/>
                  <a:gd name="T6" fmla="*/ 418 w 418"/>
                  <a:gd name="T7" fmla="*/ 72 h 322"/>
                  <a:gd name="T8" fmla="*/ 0 w 418"/>
                  <a:gd name="T9" fmla="*/ 322 h 322"/>
                  <a:gd name="T10" fmla="*/ 0 w 418"/>
                  <a:gd name="T11" fmla="*/ 0 h 322"/>
                </a:gdLst>
                <a:ahLst/>
                <a:cxnLst>
                  <a:cxn ang="0">
                    <a:pos x="T0" y="T1"/>
                  </a:cxn>
                  <a:cxn ang="0">
                    <a:pos x="T2" y="T3"/>
                  </a:cxn>
                  <a:cxn ang="0">
                    <a:pos x="T4" y="T5"/>
                  </a:cxn>
                  <a:cxn ang="0">
                    <a:pos x="T6" y="T7"/>
                  </a:cxn>
                  <a:cxn ang="0">
                    <a:pos x="T8" y="T9"/>
                  </a:cxn>
                  <a:cxn ang="0">
                    <a:pos x="T10" y="T11"/>
                  </a:cxn>
                </a:cxnLst>
                <a:rect l="0" t="0" r="r" b="b"/>
                <a:pathLst>
                  <a:path w="418" h="322">
                    <a:moveTo>
                      <a:pt x="0" y="0"/>
                    </a:moveTo>
                    <a:lnTo>
                      <a:pt x="347" y="0"/>
                    </a:lnTo>
                    <a:lnTo>
                      <a:pt x="418" y="64"/>
                    </a:lnTo>
                    <a:lnTo>
                      <a:pt x="418" y="72"/>
                    </a:lnTo>
                    <a:lnTo>
                      <a:pt x="0" y="322"/>
                    </a:lnTo>
                    <a:lnTo>
                      <a:pt x="0" y="0"/>
                    </a:lnTo>
                    <a:close/>
                  </a:path>
                </a:pathLst>
              </a:custGeom>
              <a:solidFill>
                <a:schemeClr val="bg2"/>
              </a:solidFill>
              <a:ln w="0">
                <a:noFill/>
                <a:prstDash val="solid"/>
                <a:round/>
              </a:ln>
            </p:spPr>
            <p:txBody>
              <a:bodyPr vert="horz" wrap="square" lIns="91440" tIns="45720" rIns="91440" bIns="45720" numCol="1" anchor="t" anchorCtr="0" compatLnSpc="1">
                <a:normAutofit/>
              </a:bodyPr>
              <a:lstStyle/>
              <a:p>
                <a:endParaRPr lang="en-US"/>
              </a:p>
            </p:txBody>
          </p:sp>
          <p:sp>
            <p:nvSpPr>
              <p:cNvPr id="29" name="ï$1ïďè"/>
              <p:cNvSpPr/>
              <p:nvPr/>
            </p:nvSpPr>
            <p:spPr bwMode="auto">
              <a:xfrm>
                <a:off x="5636368" y="5403768"/>
                <a:ext cx="89798" cy="488902"/>
              </a:xfrm>
              <a:custGeom>
                <a:avLst/>
                <a:gdLst>
                  <a:gd name="T0" fmla="*/ 0 w 70"/>
                  <a:gd name="T1" fmla="*/ 0 h 394"/>
                  <a:gd name="T2" fmla="*/ 70 w 70"/>
                  <a:gd name="T3" fmla="*/ 64 h 394"/>
                  <a:gd name="T4" fmla="*/ 70 w 70"/>
                  <a:gd name="T5" fmla="*/ 394 h 394"/>
                  <a:gd name="T6" fmla="*/ 0 w 70"/>
                  <a:gd name="T7" fmla="*/ 331 h 394"/>
                  <a:gd name="T8" fmla="*/ 0 w 70"/>
                  <a:gd name="T9" fmla="*/ 0 h 394"/>
                </a:gdLst>
                <a:ahLst/>
                <a:cxnLst>
                  <a:cxn ang="0">
                    <a:pos x="T0" y="T1"/>
                  </a:cxn>
                  <a:cxn ang="0">
                    <a:pos x="T2" y="T3"/>
                  </a:cxn>
                  <a:cxn ang="0">
                    <a:pos x="T4" y="T5"/>
                  </a:cxn>
                  <a:cxn ang="0">
                    <a:pos x="T6" y="T7"/>
                  </a:cxn>
                  <a:cxn ang="0">
                    <a:pos x="T8" y="T9"/>
                  </a:cxn>
                </a:cxnLst>
                <a:rect l="0" t="0" r="r" b="b"/>
                <a:pathLst>
                  <a:path w="70" h="394">
                    <a:moveTo>
                      <a:pt x="0" y="0"/>
                    </a:moveTo>
                    <a:lnTo>
                      <a:pt x="70" y="64"/>
                    </a:lnTo>
                    <a:lnTo>
                      <a:pt x="70" y="394"/>
                    </a:lnTo>
                    <a:lnTo>
                      <a:pt x="0" y="331"/>
                    </a:lnTo>
                    <a:lnTo>
                      <a:pt x="0" y="0"/>
                    </a:lnTo>
                    <a:close/>
                  </a:path>
                </a:pathLst>
              </a:custGeom>
              <a:solidFill>
                <a:schemeClr val="bg1">
                  <a:lumMod val="75000"/>
                </a:schemeClr>
              </a:solidFill>
              <a:ln w="0">
                <a:noFill/>
                <a:prstDash val="solid"/>
                <a:round/>
              </a:ln>
            </p:spPr>
            <p:txBody>
              <a:bodyPr vert="horz" wrap="square" lIns="91440" tIns="45720" rIns="91440" bIns="45720" numCol="1" anchor="t" anchorCtr="0" compatLnSpc="1">
                <a:normAutofit/>
              </a:bodyPr>
              <a:lstStyle/>
              <a:p>
                <a:endParaRPr lang="en-US"/>
              </a:p>
            </p:txBody>
          </p:sp>
          <p:sp>
            <p:nvSpPr>
              <p:cNvPr id="30" name="ï$lîḑê"/>
              <p:cNvSpPr/>
              <p:nvPr/>
            </p:nvSpPr>
            <p:spPr bwMode="auto">
              <a:xfrm>
                <a:off x="5726167" y="5481095"/>
                <a:ext cx="431531" cy="411576"/>
              </a:xfrm>
              <a:prstGeom prst="rect">
                <a:avLst/>
              </a:prstGeom>
              <a:solidFill>
                <a:schemeClr val="bg1"/>
              </a:solidFill>
              <a:ln w="0">
                <a:noFill/>
                <a:prstDash val="solid"/>
                <a:miter lim="800000"/>
              </a:ln>
            </p:spPr>
            <p:txBody>
              <a:bodyPr vert="horz" wrap="square" lIns="91440" tIns="45720" rIns="91440" bIns="45720" numCol="1" anchor="ctr" anchorCtr="0" compatLnSpc="1">
                <a:normAutofit/>
              </a:bodyPr>
              <a:lstStyle/>
              <a:p>
                <a:pPr algn="ctr"/>
                <a:r>
                  <a:rPr lang="en-US" sz="1600" b="1" dirty="0"/>
                  <a:t>02</a:t>
                </a:r>
              </a:p>
            </p:txBody>
          </p:sp>
        </p:grpSp>
        <p:grpSp>
          <p:nvGrpSpPr>
            <p:cNvPr id="52" name="îṣliḓè"/>
            <p:cNvGrpSpPr/>
            <p:nvPr/>
          </p:nvGrpSpPr>
          <p:grpSpPr>
            <a:xfrm>
              <a:off x="9904435" y="4623117"/>
              <a:ext cx="521330" cy="488902"/>
              <a:chOff x="7973106" y="4979721"/>
              <a:chExt cx="521330" cy="488902"/>
            </a:xfrm>
          </p:grpSpPr>
          <p:sp>
            <p:nvSpPr>
              <p:cNvPr id="53" name="iśḷiďe"/>
              <p:cNvSpPr/>
              <p:nvPr/>
            </p:nvSpPr>
            <p:spPr bwMode="auto">
              <a:xfrm>
                <a:off x="7973106" y="4979721"/>
                <a:ext cx="521329" cy="399103"/>
              </a:xfrm>
              <a:custGeom>
                <a:avLst/>
                <a:gdLst>
                  <a:gd name="T0" fmla="*/ 0 w 418"/>
                  <a:gd name="T1" fmla="*/ 0 h 320"/>
                  <a:gd name="T2" fmla="*/ 348 w 418"/>
                  <a:gd name="T3" fmla="*/ 0 h 320"/>
                  <a:gd name="T4" fmla="*/ 418 w 418"/>
                  <a:gd name="T5" fmla="*/ 62 h 320"/>
                  <a:gd name="T6" fmla="*/ 418 w 418"/>
                  <a:gd name="T7" fmla="*/ 72 h 320"/>
                  <a:gd name="T8" fmla="*/ 0 w 418"/>
                  <a:gd name="T9" fmla="*/ 320 h 320"/>
                  <a:gd name="T10" fmla="*/ 0 w 418"/>
                  <a:gd name="T11" fmla="*/ 0 h 320"/>
                </a:gdLst>
                <a:ahLst/>
                <a:cxnLst>
                  <a:cxn ang="0">
                    <a:pos x="T0" y="T1"/>
                  </a:cxn>
                  <a:cxn ang="0">
                    <a:pos x="T2" y="T3"/>
                  </a:cxn>
                  <a:cxn ang="0">
                    <a:pos x="T4" y="T5"/>
                  </a:cxn>
                  <a:cxn ang="0">
                    <a:pos x="T6" y="T7"/>
                  </a:cxn>
                  <a:cxn ang="0">
                    <a:pos x="T8" y="T9"/>
                  </a:cxn>
                  <a:cxn ang="0">
                    <a:pos x="T10" y="T11"/>
                  </a:cxn>
                </a:cxnLst>
                <a:rect l="0" t="0" r="r" b="b"/>
                <a:pathLst>
                  <a:path w="418" h="320">
                    <a:moveTo>
                      <a:pt x="0" y="0"/>
                    </a:moveTo>
                    <a:lnTo>
                      <a:pt x="348" y="0"/>
                    </a:lnTo>
                    <a:lnTo>
                      <a:pt x="418" y="62"/>
                    </a:lnTo>
                    <a:lnTo>
                      <a:pt x="418" y="72"/>
                    </a:lnTo>
                    <a:lnTo>
                      <a:pt x="0" y="320"/>
                    </a:lnTo>
                    <a:lnTo>
                      <a:pt x="0" y="0"/>
                    </a:lnTo>
                    <a:close/>
                  </a:path>
                </a:pathLst>
              </a:custGeom>
              <a:solidFill>
                <a:schemeClr val="bg2"/>
              </a:solidFill>
              <a:ln w="0">
                <a:noFill/>
                <a:prstDash val="solid"/>
                <a:round/>
              </a:ln>
            </p:spPr>
            <p:txBody>
              <a:bodyPr vert="horz" wrap="square" lIns="91440" tIns="45720" rIns="91440" bIns="45720" numCol="1" anchor="t" anchorCtr="0" compatLnSpc="1">
                <a:normAutofit/>
              </a:bodyPr>
              <a:lstStyle/>
              <a:p>
                <a:endParaRPr lang="en-US"/>
              </a:p>
            </p:txBody>
          </p:sp>
          <p:sp>
            <p:nvSpPr>
              <p:cNvPr id="54" name="îṡliḑê"/>
              <p:cNvSpPr/>
              <p:nvPr/>
            </p:nvSpPr>
            <p:spPr bwMode="auto">
              <a:xfrm>
                <a:off x="7973106" y="4979721"/>
                <a:ext cx="87305" cy="488902"/>
              </a:xfrm>
              <a:custGeom>
                <a:avLst/>
                <a:gdLst>
                  <a:gd name="T0" fmla="*/ 0 w 71"/>
                  <a:gd name="T1" fmla="*/ 0 h 392"/>
                  <a:gd name="T2" fmla="*/ 71 w 71"/>
                  <a:gd name="T3" fmla="*/ 62 h 392"/>
                  <a:gd name="T4" fmla="*/ 71 w 71"/>
                  <a:gd name="T5" fmla="*/ 392 h 392"/>
                  <a:gd name="T6" fmla="*/ 0 w 71"/>
                  <a:gd name="T7" fmla="*/ 331 h 392"/>
                  <a:gd name="T8" fmla="*/ 0 w 71"/>
                  <a:gd name="T9" fmla="*/ 0 h 392"/>
                </a:gdLst>
                <a:ahLst/>
                <a:cxnLst>
                  <a:cxn ang="0">
                    <a:pos x="T0" y="T1"/>
                  </a:cxn>
                  <a:cxn ang="0">
                    <a:pos x="T2" y="T3"/>
                  </a:cxn>
                  <a:cxn ang="0">
                    <a:pos x="T4" y="T5"/>
                  </a:cxn>
                  <a:cxn ang="0">
                    <a:pos x="T6" y="T7"/>
                  </a:cxn>
                  <a:cxn ang="0">
                    <a:pos x="T8" y="T9"/>
                  </a:cxn>
                </a:cxnLst>
                <a:rect l="0" t="0" r="r" b="b"/>
                <a:pathLst>
                  <a:path w="71" h="392">
                    <a:moveTo>
                      <a:pt x="0" y="0"/>
                    </a:moveTo>
                    <a:lnTo>
                      <a:pt x="71" y="62"/>
                    </a:lnTo>
                    <a:lnTo>
                      <a:pt x="71" y="392"/>
                    </a:lnTo>
                    <a:lnTo>
                      <a:pt x="0" y="331"/>
                    </a:lnTo>
                    <a:lnTo>
                      <a:pt x="0" y="0"/>
                    </a:lnTo>
                    <a:close/>
                  </a:path>
                </a:pathLst>
              </a:custGeom>
              <a:solidFill>
                <a:schemeClr val="bg1">
                  <a:lumMod val="75000"/>
                </a:schemeClr>
              </a:solidFill>
              <a:ln w="0">
                <a:noFill/>
                <a:prstDash val="solid"/>
                <a:round/>
              </a:ln>
            </p:spPr>
            <p:txBody>
              <a:bodyPr vert="horz" wrap="square" lIns="91440" tIns="45720" rIns="91440" bIns="45720" numCol="1" anchor="t" anchorCtr="0" compatLnSpc="1">
                <a:normAutofit/>
              </a:bodyPr>
              <a:lstStyle/>
              <a:p>
                <a:endParaRPr lang="en-US"/>
              </a:p>
            </p:txBody>
          </p:sp>
          <p:sp>
            <p:nvSpPr>
              <p:cNvPr id="55" name="iṥḻïďé"/>
              <p:cNvSpPr/>
              <p:nvPr/>
            </p:nvSpPr>
            <p:spPr bwMode="auto">
              <a:xfrm>
                <a:off x="8060411" y="5054553"/>
                <a:ext cx="434025" cy="414069"/>
              </a:xfrm>
              <a:prstGeom prst="rect">
                <a:avLst/>
              </a:prstGeom>
              <a:solidFill>
                <a:schemeClr val="bg1"/>
              </a:solidFill>
              <a:ln w="0">
                <a:noFill/>
                <a:prstDash val="solid"/>
                <a:miter lim="800000"/>
              </a:ln>
            </p:spPr>
            <p:txBody>
              <a:bodyPr vert="horz" wrap="square" lIns="91440" tIns="45720" rIns="91440" bIns="45720" numCol="1" anchor="ctr" anchorCtr="0" compatLnSpc="1">
                <a:normAutofit/>
              </a:bodyPr>
              <a:lstStyle/>
              <a:p>
                <a:pPr algn="ctr"/>
                <a:r>
                  <a:rPr lang="en-US" sz="1600" b="1" dirty="0"/>
                  <a:t>04</a:t>
                </a:r>
              </a:p>
            </p:txBody>
          </p:sp>
        </p:grpSp>
      </p:grpSp>
      <p:sp>
        <p:nvSpPr>
          <p:cNvPr id="40" name="圆角矩形 39"/>
          <p:cNvSpPr/>
          <p:nvPr/>
        </p:nvSpPr>
        <p:spPr>
          <a:xfrm>
            <a:off x="779079" y="1914848"/>
            <a:ext cx="2430465" cy="2799393"/>
          </a:xfrm>
          <a:prstGeom prst="roundRect">
            <a:avLst>
              <a:gd name="adj" fmla="val 8194"/>
            </a:avLst>
          </a:prstGeom>
          <a:solidFill>
            <a:schemeClr val="bg1"/>
          </a:solidFill>
          <a:ln>
            <a:solidFill>
              <a:srgbClr val="244270"/>
            </a:solidFill>
          </a:ln>
          <a:effectLst>
            <a:outerShdw blurRad="381000" dist="63500" algn="ctr" rotWithShape="0">
              <a:srgbClr val="244270">
                <a:alpha val="20000"/>
              </a:srgbClr>
            </a:outerShdw>
          </a:effectLst>
        </p:spPr>
        <p:txBody>
          <a:bodyPr wrap="square" lIns="180000" tIns="180000" rIns="180000" bIns="180000" anchor="t" anchorCtr="0">
            <a:noAutofit/>
          </a:bodyPr>
          <a:lstStyle/>
          <a:p>
            <a:pPr algn="just">
              <a:lnSpc>
                <a:spcPct val="130000"/>
              </a:lnSpc>
            </a:pP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软件环境为：</a:t>
            </a:r>
            <a:r>
              <a:rPr lang="en-US" altLang="zh-CN" sz="2000" dirty="0" err="1">
                <a:latin typeface="黑体" panose="02010609060101010101" pitchFamily="49" charset="-122"/>
                <a:ea typeface="黑体" panose="02010609060101010101" pitchFamily="49" charset="-122"/>
                <a:sym typeface="阿里巴巴普惠体" panose="00020600040101010101" pitchFamily="18" charset="-122"/>
              </a:rPr>
              <a:t>VSCode</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和</a:t>
            </a:r>
            <a:r>
              <a:rPr lang="en-US" altLang="zh-CN" sz="2000" dirty="0">
                <a:latin typeface="黑体" panose="02010609060101010101" pitchFamily="49" charset="-122"/>
                <a:ea typeface="黑体" panose="02010609060101010101" pitchFamily="49" charset="-122"/>
                <a:sym typeface="阿里巴巴普惠体" panose="00020600040101010101" pitchFamily="18" charset="-122"/>
              </a:rPr>
              <a:t>Python3</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，采用</a:t>
            </a:r>
            <a:r>
              <a:rPr lang="en-US" altLang="zh-CN" sz="2000" dirty="0" err="1">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pytorch</a:t>
            </a:r>
            <a:r>
              <a:rPr lang="en-US" altLang="zh-CN"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-GPU </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a:t>
            </a:r>
            <a:r>
              <a:rPr lang="en-US" altLang="zh-CN" sz="2000" dirty="0" err="1">
                <a:latin typeface="黑体" panose="02010609060101010101" pitchFamily="49" charset="-122"/>
                <a:ea typeface="黑体" panose="02010609060101010101" pitchFamily="49" charset="-122"/>
                <a:sym typeface="阿里巴巴普惠体" panose="00020600040101010101" pitchFamily="18" charset="-122"/>
              </a:rPr>
              <a:t>opencv</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a:t>
            </a:r>
            <a:r>
              <a:rPr lang="en-US" altLang="zh-CN" sz="2000" dirty="0" err="1">
                <a:latin typeface="黑体" panose="02010609060101010101" pitchFamily="49" charset="-122"/>
                <a:ea typeface="黑体" panose="02010609060101010101" pitchFamily="49" charset="-122"/>
                <a:sym typeface="阿里巴巴普惠体" panose="00020600040101010101" pitchFamily="18" charset="-122"/>
              </a:rPr>
              <a:t>skimage</a:t>
            </a:r>
            <a:r>
              <a:rPr lang="en-US" altLang="zh-CN" sz="2000" dirty="0">
                <a:latin typeface="黑体" panose="02010609060101010101" pitchFamily="49" charset="-122"/>
                <a:ea typeface="黑体" panose="02010609060101010101" pitchFamily="49" charset="-122"/>
                <a:sym typeface="阿里巴巴普惠体" panose="00020600040101010101" pitchFamily="18" charset="-122"/>
              </a:rPr>
              <a:t> </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等库。</a:t>
            </a:r>
          </a:p>
          <a:p>
            <a:pPr algn="just">
              <a:lnSpc>
                <a:spcPct val="130000"/>
              </a:lnSpc>
            </a:pPr>
            <a:endParaRPr lang="zh-CN" altLang="en-US" spc="130" dirty="0">
              <a:latin typeface="+mn-ea"/>
            </a:endParaRPr>
          </a:p>
        </p:txBody>
      </p:sp>
      <p:sp>
        <p:nvSpPr>
          <p:cNvPr id="56" name="圆角矩形 55"/>
          <p:cNvSpPr/>
          <p:nvPr/>
        </p:nvSpPr>
        <p:spPr>
          <a:xfrm>
            <a:off x="3559086" y="1914848"/>
            <a:ext cx="2398004" cy="2799393"/>
          </a:xfrm>
          <a:prstGeom prst="roundRect">
            <a:avLst>
              <a:gd name="adj" fmla="val 8194"/>
            </a:avLst>
          </a:prstGeom>
          <a:solidFill>
            <a:schemeClr val="bg1"/>
          </a:solidFill>
          <a:ln>
            <a:solidFill>
              <a:srgbClr val="244270"/>
            </a:solidFill>
          </a:ln>
          <a:effectLst>
            <a:outerShdw blurRad="381000" dist="63500" algn="ctr" rotWithShape="0">
              <a:srgbClr val="244270">
                <a:alpha val="20000"/>
              </a:srgbClr>
            </a:outerShdw>
          </a:effectLst>
        </p:spPr>
        <p:txBody>
          <a:bodyPr wrap="square" lIns="180000" tIns="180000" rIns="180000" bIns="180000" anchor="t" anchorCtr="0">
            <a:noAutofit/>
          </a:bodyPr>
          <a:lstStyle/>
          <a:p>
            <a:pPr algn="just">
              <a:lnSpc>
                <a:spcPct val="130000"/>
              </a:lnSpc>
            </a:pP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使用马萨诸塞州道路数据集。数据集</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增广</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裁剪</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和数据集</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划分</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a:t>
            </a:r>
          </a:p>
        </p:txBody>
      </p:sp>
      <p:sp>
        <p:nvSpPr>
          <p:cNvPr id="57" name="圆角矩形 56"/>
          <p:cNvSpPr/>
          <p:nvPr/>
        </p:nvSpPr>
        <p:spPr>
          <a:xfrm>
            <a:off x="6270150" y="1914848"/>
            <a:ext cx="2398004" cy="2799393"/>
          </a:xfrm>
          <a:prstGeom prst="roundRect">
            <a:avLst>
              <a:gd name="adj" fmla="val 8194"/>
            </a:avLst>
          </a:prstGeom>
          <a:solidFill>
            <a:schemeClr val="bg1"/>
          </a:solidFill>
          <a:ln>
            <a:solidFill>
              <a:srgbClr val="244270"/>
            </a:solidFill>
          </a:ln>
          <a:effectLst>
            <a:outerShdw blurRad="381000" dist="63500" algn="ctr" rotWithShape="0">
              <a:srgbClr val="244270">
                <a:alpha val="20000"/>
              </a:srgbClr>
            </a:outerShdw>
          </a:effectLst>
        </p:spPr>
        <p:txBody>
          <a:bodyPr wrap="square" lIns="180000" tIns="180000" rIns="180000" bIns="180000" anchor="t" anchorCtr="0">
            <a:noAutofit/>
          </a:bodyPr>
          <a:lstStyle/>
          <a:p>
            <a:pPr algn="just">
              <a:lnSpc>
                <a:spcPct val="130000"/>
              </a:lnSpc>
            </a:pPr>
            <a:r>
              <a:rPr lang="en-US" altLang="zh-CN"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U-Net</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模型提取；</a:t>
            </a:r>
            <a:r>
              <a:rPr lang="en-US" altLang="zh-CN"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CNN</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模型分类。调试模型参数、训练数据集。</a:t>
            </a:r>
            <a:endParaRPr lang="en-US" altLang="zh-CN" sz="2000" spc="130" dirty="0">
              <a:latin typeface="黑体" panose="02010609060101010101" pitchFamily="49" charset="-122"/>
              <a:ea typeface="黑体" panose="02010609060101010101" pitchFamily="49" charset="-122"/>
            </a:endParaRPr>
          </a:p>
          <a:p>
            <a:pPr algn="just">
              <a:lnSpc>
                <a:spcPct val="130000"/>
              </a:lnSpc>
            </a:pPr>
            <a:endParaRPr lang="en-US" altLang="zh-CN" spc="130" dirty="0">
              <a:latin typeface="+mn-ea"/>
            </a:endParaRPr>
          </a:p>
          <a:p>
            <a:pPr algn="just">
              <a:lnSpc>
                <a:spcPct val="130000"/>
              </a:lnSpc>
            </a:pPr>
            <a:endParaRPr lang="zh-CN" altLang="en-US" spc="130" dirty="0">
              <a:latin typeface="+mn-ea"/>
            </a:endParaRPr>
          </a:p>
        </p:txBody>
      </p:sp>
      <p:sp>
        <p:nvSpPr>
          <p:cNvPr id="58" name="圆角矩形 57"/>
          <p:cNvSpPr/>
          <p:nvPr/>
        </p:nvSpPr>
        <p:spPr>
          <a:xfrm>
            <a:off x="9068520" y="1914848"/>
            <a:ext cx="2310698" cy="2799393"/>
          </a:xfrm>
          <a:prstGeom prst="roundRect">
            <a:avLst>
              <a:gd name="adj" fmla="val 8194"/>
            </a:avLst>
          </a:prstGeom>
          <a:solidFill>
            <a:schemeClr val="bg1"/>
          </a:solidFill>
          <a:ln>
            <a:solidFill>
              <a:srgbClr val="244270"/>
            </a:solidFill>
          </a:ln>
          <a:effectLst>
            <a:outerShdw blurRad="381000" dist="63500" algn="ctr" rotWithShape="0">
              <a:srgbClr val="244270">
                <a:alpha val="20000"/>
              </a:srgbClr>
            </a:outerShdw>
          </a:effectLst>
        </p:spPr>
        <p:txBody>
          <a:bodyPr wrap="square" lIns="180000" tIns="180000" rIns="180000" bIns="180000" anchor="t" anchorCtr="0">
            <a:noAutofit/>
          </a:bodyPr>
          <a:lstStyle/>
          <a:p>
            <a:pPr algn="just">
              <a:lnSpc>
                <a:spcPct val="130000"/>
              </a:lnSpc>
            </a:pP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对道路提取结果进行</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量化</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评估，使用</a:t>
            </a:r>
            <a:r>
              <a:rPr lang="zh-CN" altLang="en-US" sz="2000" dirty="0">
                <a:solidFill>
                  <a:srgbClr val="FF0000"/>
                </a:solidFill>
                <a:latin typeface="黑体" panose="02010609060101010101" pitchFamily="49" charset="-122"/>
                <a:ea typeface="黑体" panose="02010609060101010101" pitchFamily="49" charset="-122"/>
                <a:sym typeface="阿里巴巴普惠体" panose="00020600040101010101" pitchFamily="18" charset="-122"/>
              </a:rPr>
              <a:t>评价指标</a:t>
            </a:r>
            <a:r>
              <a:rPr lang="zh-CN" altLang="en-US" sz="2000" dirty="0">
                <a:latin typeface="黑体" panose="02010609060101010101" pitchFamily="49" charset="-122"/>
                <a:ea typeface="黑体" panose="02010609060101010101" pitchFamily="49" charset="-122"/>
                <a:sym typeface="阿里巴巴普惠体" panose="00020600040101010101" pitchFamily="18" charset="-122"/>
              </a:rPr>
              <a:t>分析不同模型参数的提取结果。</a:t>
            </a:r>
          </a:p>
          <a:p>
            <a:pPr algn="just">
              <a:lnSpc>
                <a:spcPct val="130000"/>
              </a:lnSpc>
            </a:pPr>
            <a:endParaRPr lang="en-US" altLang="zh-CN" spc="130" dirty="0">
              <a:latin typeface="+mn-ea"/>
            </a:endParaRPr>
          </a:p>
          <a:p>
            <a:pPr algn="just">
              <a:lnSpc>
                <a:spcPct val="130000"/>
              </a:lnSpc>
            </a:pPr>
            <a:endParaRPr lang="zh-CN" altLang="en-US" spc="130" dirty="0">
              <a:latin typeface="+mn-ea"/>
            </a:endParaRPr>
          </a:p>
        </p:txBody>
      </p:sp>
      <p:sp>
        <p:nvSpPr>
          <p:cNvPr id="4" name="文本框 3"/>
          <p:cNvSpPr txBox="1"/>
          <p:nvPr/>
        </p:nvSpPr>
        <p:spPr>
          <a:xfrm>
            <a:off x="1363163" y="539015"/>
            <a:ext cx="2872581"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研究思路与方法</a:t>
            </a:r>
          </a:p>
        </p:txBody>
      </p:sp>
      <p:sp>
        <p:nvSpPr>
          <p:cNvPr id="51" name="流程图: 终止 50"/>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新月形 58"/>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0" name="图片 59"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pic>
        <p:nvPicPr>
          <p:cNvPr id="61" name="图片 60" descr="校徽蓝"/>
          <p:cNvPicPr>
            <a:picLocks noChangeAspect="1"/>
          </p:cNvPicPr>
          <p:nvPr/>
        </p:nvPicPr>
        <p:blipFill>
          <a:blip r:embed="rId4"/>
          <a:srcRect l="29943" t="39034" b="28094"/>
          <a:stretch>
            <a:fillRect/>
          </a:stretch>
        </p:blipFill>
        <p:spPr>
          <a:xfrm>
            <a:off x="9792970" y="361315"/>
            <a:ext cx="2501900" cy="829945"/>
          </a:xfrm>
          <a:prstGeom prst="rect">
            <a:avLst/>
          </a:prstGeom>
        </p:spPr>
      </p:pic>
    </p:spTree>
    <p:extLst>
      <p:ext uri="{BB962C8B-B14F-4D97-AF65-F5344CB8AC3E}">
        <p14:creationId xmlns:p14="http://schemas.microsoft.com/office/powerpoint/2010/main" val="4657351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校徽蓝"/>
          <p:cNvPicPr>
            <a:picLocks noChangeAspect="1"/>
          </p:cNvPicPr>
          <p:nvPr/>
        </p:nvPicPr>
        <p:blipFill>
          <a:blip r:embed="rId2"/>
          <a:srcRect l="29943" t="39034" b="28094"/>
          <a:stretch>
            <a:fillRect/>
          </a:stretch>
        </p:blipFill>
        <p:spPr>
          <a:xfrm>
            <a:off x="9792970" y="361315"/>
            <a:ext cx="2501900" cy="829945"/>
          </a:xfrm>
          <a:prstGeom prst="rect">
            <a:avLst/>
          </a:prstGeom>
        </p:spPr>
      </p:pic>
      <p:sp>
        <p:nvSpPr>
          <p:cNvPr id="32" name="矩形 31"/>
          <p:cNvSpPr/>
          <p:nvPr/>
        </p:nvSpPr>
        <p:spPr>
          <a:xfrm>
            <a:off x="2623782" y="5674844"/>
            <a:ext cx="923330" cy="369332"/>
          </a:xfrm>
          <a:prstGeom prst="rect">
            <a:avLst/>
          </a:prstGeom>
        </p:spPr>
        <p:txBody>
          <a:bodyPr wrap="none" lIns="0" tIns="0" rIns="0" bIns="0">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2400" b="1" i="0" u="none" strike="noStrike" kern="1200" cap="none" spc="0" normalizeH="0" baseline="0" noProof="0" dirty="0">
                <a:ln>
                  <a:noFill/>
                </a:ln>
                <a:solidFill>
                  <a:schemeClr val="bg1"/>
                </a:solidFill>
                <a:effectLst/>
                <a:uLnTx/>
                <a:uFillTx/>
                <a:latin typeface="+mj-ea"/>
                <a:ea typeface="+mj-ea"/>
                <a:cs typeface="思源黑体 CN" panose="020B0500000000000000" charset="-122"/>
                <a:sym typeface="阿里巴巴普惠体" panose="00020600040101010101" pitchFamily="18" charset="-122"/>
              </a:rPr>
              <a:t>小标题</a:t>
            </a:r>
            <a:endParaRPr kumimoji="0" lang="zh-CN" altLang="en-US" sz="2800" b="1" i="0" u="none" strike="noStrike" kern="1200" cap="none" spc="0" normalizeH="0" baseline="0" noProof="0" dirty="0">
              <a:ln>
                <a:noFill/>
              </a:ln>
              <a:solidFill>
                <a:schemeClr val="bg1"/>
              </a:solidFill>
              <a:effectLst/>
              <a:uLnTx/>
              <a:uFillTx/>
              <a:latin typeface="+mj-ea"/>
              <a:ea typeface="+mj-ea"/>
              <a:cs typeface="思源黑体 CN" panose="020B0500000000000000" charset="-122"/>
              <a:sym typeface="阿里巴巴普惠体" panose="00020600040101010101" pitchFamily="18" charset="-122"/>
            </a:endParaRPr>
          </a:p>
        </p:txBody>
      </p:sp>
      <p:sp>
        <p:nvSpPr>
          <p:cNvPr id="7" name="文本框 6"/>
          <p:cNvSpPr txBox="1"/>
          <p:nvPr/>
        </p:nvSpPr>
        <p:spPr>
          <a:xfrm>
            <a:off x="1363163" y="539015"/>
            <a:ext cx="2087431" cy="492443"/>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3200" b="1" i="0" u="none" strike="noStrike" cap="none" spc="0" normalizeH="0" baseline="0">
                <a:ln>
                  <a:noFill/>
                </a:ln>
                <a:solidFill>
                  <a:prstClr val="black"/>
                </a:solidFill>
                <a:effectLst/>
                <a:uLnTx/>
                <a:uFillTx/>
                <a:latin typeface="+mj-ea"/>
                <a:ea typeface="+mj-ea"/>
                <a:cs typeface="OPPOSans B" panose="00020600040101010101" pitchFamily="18" charset="-122"/>
              </a:defRPr>
            </a:lvl1pPr>
          </a:lstStyle>
          <a:p>
            <a:r>
              <a:rPr lang="zh-CN" altLang="en-US" dirty="0">
                <a:sym typeface="OPPOSans B" panose="00020600040101010101" pitchFamily="18" charset="-122"/>
              </a:rPr>
              <a:t>技术路线图</a:t>
            </a:r>
          </a:p>
        </p:txBody>
      </p:sp>
      <p:sp>
        <p:nvSpPr>
          <p:cNvPr id="23" name="流程图: 终止 22"/>
          <p:cNvSpPr/>
          <p:nvPr/>
        </p:nvSpPr>
        <p:spPr>
          <a:xfrm>
            <a:off x="-173355" y="529590"/>
            <a:ext cx="1283335" cy="515620"/>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新月形 23"/>
          <p:cNvSpPr/>
          <p:nvPr/>
        </p:nvSpPr>
        <p:spPr>
          <a:xfrm flipH="1">
            <a:off x="1034415" y="514350"/>
            <a:ext cx="274320" cy="549910"/>
          </a:xfrm>
          <a:prstGeom prst="moon">
            <a:avLst>
              <a:gd name="adj" fmla="val 444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descr="反白校徽"/>
          <p:cNvPicPr>
            <a:picLocks noChangeAspect="1"/>
          </p:cNvPicPr>
          <p:nvPr/>
        </p:nvPicPr>
        <p:blipFill>
          <a:blip r:embed="rId3">
            <a:lum bright="6000"/>
          </a:blip>
          <a:srcRect l="23276" t="14724" r="23276" b="11297"/>
          <a:stretch>
            <a:fillRect/>
          </a:stretch>
        </p:blipFill>
        <p:spPr>
          <a:xfrm>
            <a:off x="574675" y="539115"/>
            <a:ext cx="512445" cy="501650"/>
          </a:xfrm>
          <a:prstGeom prst="rect">
            <a:avLst/>
          </a:prstGeom>
        </p:spPr>
      </p:pic>
      <p:sp>
        <p:nvSpPr>
          <p:cNvPr id="19" name="文本框 18">
            <a:extLst>
              <a:ext uri="{FF2B5EF4-FFF2-40B4-BE49-F238E27FC236}">
                <a16:creationId xmlns:a16="http://schemas.microsoft.com/office/drawing/2014/main" id="{07E95E2D-1A88-195F-5935-FA0BA47E3AB5}"/>
              </a:ext>
            </a:extLst>
          </p:cNvPr>
          <p:cNvSpPr txBox="1"/>
          <p:nvPr/>
        </p:nvSpPr>
        <p:spPr>
          <a:xfrm>
            <a:off x="934833" y="6336785"/>
            <a:ext cx="10322334" cy="401328"/>
          </a:xfrm>
          <a:prstGeom prst="rect">
            <a:avLst/>
          </a:prstGeom>
          <a:noFill/>
        </p:spPr>
        <p:txBody>
          <a:bodyPr wrap="square">
            <a:spAutoFit/>
          </a:bodyPr>
          <a:lstStyle/>
          <a:p>
            <a:pPr algn="ctr">
              <a:lnSpc>
                <a:spcPct val="130000"/>
              </a:lnSpc>
            </a:pPr>
            <a:r>
              <a:rPr lang="zh-CN" altLang="en-US" dirty="0">
                <a:latin typeface="黑体" panose="02010609060101010101" pitchFamily="49" charset="-122"/>
                <a:ea typeface="黑体" panose="02010609060101010101" pitchFamily="49" charset="-122"/>
                <a:cs typeface="阿里巴巴普惠体 L" panose="00020600040101010101" pitchFamily="18" charset="-122"/>
                <a:sym typeface="阿里巴巴普惠体" panose="00020600040101010101" pitchFamily="18" charset="-122"/>
              </a:rPr>
              <a:t>遥感影像道路提取分类技术路线图</a:t>
            </a:r>
          </a:p>
        </p:txBody>
      </p:sp>
      <p:pic>
        <p:nvPicPr>
          <p:cNvPr id="4" name="图片 3">
            <a:extLst>
              <a:ext uri="{FF2B5EF4-FFF2-40B4-BE49-F238E27FC236}">
                <a16:creationId xmlns:a16="http://schemas.microsoft.com/office/drawing/2014/main" id="{EF8D5494-8397-D416-3393-C1C8AAF382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4098" y="891644"/>
            <a:ext cx="9043803" cy="5285339"/>
          </a:xfrm>
          <a:prstGeom prst="rect">
            <a:avLst/>
          </a:prstGeom>
        </p:spPr>
      </p:pic>
    </p:spTree>
    <p:extLst>
      <p:ext uri="{BB962C8B-B14F-4D97-AF65-F5344CB8AC3E}">
        <p14:creationId xmlns:p14="http://schemas.microsoft.com/office/powerpoint/2010/main" val="38745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3" name="图片 12" descr="C:\Users\Administrator.4HID7VA1ULHJQ66\Desktop\2.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4469" t="5144" r="2468" b="20712"/>
          <a:stretch>
            <a:fillRect/>
          </a:stretch>
        </p:blipFill>
        <p:spPr bwMode="auto">
          <a:xfrm>
            <a:off x="164466" y="1018540"/>
            <a:ext cx="12027535" cy="5824855"/>
          </a:xfrm>
          <a:custGeom>
            <a:avLst/>
            <a:gdLst>
              <a:gd name="connsiteX0" fmla="*/ 79782 w 12027535"/>
              <a:gd name="connsiteY0" fmla="*/ 0 h 5824855"/>
              <a:gd name="connsiteX1" fmla="*/ 12027535 w 12027535"/>
              <a:gd name="connsiteY1" fmla="*/ 0 h 5824855"/>
              <a:gd name="connsiteX2" fmla="*/ 12027535 w 12027535"/>
              <a:gd name="connsiteY2" fmla="*/ 5792246 h 5824855"/>
              <a:gd name="connsiteX3" fmla="*/ 11954686 w 12027535"/>
              <a:gd name="connsiteY3" fmla="*/ 5816051 h 5824855"/>
              <a:gd name="connsiteX4" fmla="*/ 11871734 w 12027535"/>
              <a:gd name="connsiteY4" fmla="*/ 5824855 h 5824855"/>
              <a:gd name="connsiteX5" fmla="*/ 411706 w 12027535"/>
              <a:gd name="connsiteY5" fmla="*/ 5824855 h 5824855"/>
              <a:gd name="connsiteX6" fmla="*/ 0 w 12027535"/>
              <a:gd name="connsiteY6" fmla="*/ 5391654 h 5824855"/>
              <a:gd name="connsiteX7" fmla="*/ 0 w 12027535"/>
              <a:gd name="connsiteY7" fmla="*/ 255803 h 5824855"/>
              <a:gd name="connsiteX8" fmla="*/ 79782 w 12027535"/>
              <a:gd name="connsiteY8" fmla="*/ 0 h 582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27535" h="5824855">
                <a:moveTo>
                  <a:pt x="79782" y="0"/>
                </a:moveTo>
                <a:lnTo>
                  <a:pt x="12027535" y="0"/>
                </a:lnTo>
                <a:lnTo>
                  <a:pt x="12027535" y="5792246"/>
                </a:lnTo>
                <a:lnTo>
                  <a:pt x="11954686" y="5816051"/>
                </a:lnTo>
                <a:cubicBezTo>
                  <a:pt x="11927890" y="5821824"/>
                  <a:pt x="11900147" y="5824855"/>
                  <a:pt x="11871734" y="5824855"/>
                </a:cubicBezTo>
                <a:lnTo>
                  <a:pt x="411706" y="5824855"/>
                </a:lnTo>
                <a:cubicBezTo>
                  <a:pt x="184402" y="5824855"/>
                  <a:pt x="0" y="5630825"/>
                  <a:pt x="0" y="5391654"/>
                </a:cubicBezTo>
                <a:lnTo>
                  <a:pt x="0" y="255803"/>
                </a:lnTo>
                <a:cubicBezTo>
                  <a:pt x="0" y="159976"/>
                  <a:pt x="29354" y="72068"/>
                  <a:pt x="79782" y="0"/>
                </a:cubicBezTo>
                <a:close/>
              </a:path>
            </a:pathLst>
          </a:custGeom>
          <a:noFill/>
          <a:extLst>
            <a:ext uri="{909E8E84-426E-40DD-AFC4-6F175D3DCCD1}">
              <a14:hiddenFill xmlns:a14="http://schemas.microsoft.com/office/drawing/2010/main">
                <a:solidFill>
                  <a:srgbClr val="FFFFFF"/>
                </a:solidFill>
              </a14:hiddenFill>
            </a:ext>
          </a:extLst>
        </p:spPr>
      </p:pic>
      <p:sp>
        <p:nvSpPr>
          <p:cNvPr id="15" name="任意多边形 14"/>
          <p:cNvSpPr/>
          <p:nvPr/>
        </p:nvSpPr>
        <p:spPr>
          <a:xfrm>
            <a:off x="1084580" y="4446270"/>
            <a:ext cx="11107420" cy="2411730"/>
          </a:xfrm>
          <a:custGeom>
            <a:avLst/>
            <a:gdLst>
              <a:gd name="connsiteX0" fmla="*/ 522794 w 11107420"/>
              <a:gd name="connsiteY0" fmla="*/ 0 h 2411730"/>
              <a:gd name="connsiteX1" fmla="*/ 10898316 w 11107420"/>
              <a:gd name="connsiteY1" fmla="*/ 0 h 2411730"/>
              <a:gd name="connsiteX2" fmla="*/ 11101811 w 11107420"/>
              <a:gd name="connsiteY2" fmla="*/ 41084 h 2411730"/>
              <a:gd name="connsiteX3" fmla="*/ 11107420 w 11107420"/>
              <a:gd name="connsiteY3" fmla="*/ 44128 h 2411730"/>
              <a:gd name="connsiteX4" fmla="*/ 11107420 w 11107420"/>
              <a:gd name="connsiteY4" fmla="*/ 2382842 h 2411730"/>
              <a:gd name="connsiteX5" fmla="*/ 11101811 w 11107420"/>
              <a:gd name="connsiteY5" fmla="*/ 2385887 h 2411730"/>
              <a:gd name="connsiteX6" fmla="*/ 11018556 w 11107420"/>
              <a:gd name="connsiteY6" fmla="*/ 2411730 h 2411730"/>
              <a:gd name="connsiteX7" fmla="*/ 402554 w 11107420"/>
              <a:gd name="connsiteY7" fmla="*/ 2411730 h 2411730"/>
              <a:gd name="connsiteX8" fmla="*/ 319299 w 11107420"/>
              <a:gd name="connsiteY8" fmla="*/ 2385887 h 2411730"/>
              <a:gd name="connsiteX9" fmla="*/ 0 w 11107420"/>
              <a:gd name="connsiteY9" fmla="*/ 1904176 h 2411730"/>
              <a:gd name="connsiteX10" fmla="*/ 0 w 11107420"/>
              <a:gd name="connsiteY10" fmla="*/ 522794 h 2411730"/>
              <a:gd name="connsiteX11" fmla="*/ 522794 w 11107420"/>
              <a:gd name="connsiteY11" fmla="*/ 0 h 241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07420" h="2411730">
                <a:moveTo>
                  <a:pt x="522794" y="0"/>
                </a:moveTo>
                <a:lnTo>
                  <a:pt x="10898316" y="0"/>
                </a:lnTo>
                <a:cubicBezTo>
                  <a:pt x="10970499" y="0"/>
                  <a:pt x="11039265" y="14629"/>
                  <a:pt x="11101811" y="41084"/>
                </a:cubicBezTo>
                <a:lnTo>
                  <a:pt x="11107420" y="44128"/>
                </a:lnTo>
                <a:lnTo>
                  <a:pt x="11107420" y="2382842"/>
                </a:lnTo>
                <a:lnTo>
                  <a:pt x="11101811" y="2385887"/>
                </a:lnTo>
                <a:lnTo>
                  <a:pt x="11018556" y="2411730"/>
                </a:lnTo>
                <a:lnTo>
                  <a:pt x="402554" y="2411730"/>
                </a:lnTo>
                <a:lnTo>
                  <a:pt x="319299" y="2385887"/>
                </a:lnTo>
                <a:cubicBezTo>
                  <a:pt x="131661" y="2306522"/>
                  <a:pt x="0" y="2120724"/>
                  <a:pt x="0" y="1904176"/>
                </a:cubicBezTo>
                <a:lnTo>
                  <a:pt x="0" y="522794"/>
                </a:lnTo>
                <a:cubicBezTo>
                  <a:pt x="0" y="234063"/>
                  <a:pt x="234063" y="0"/>
                  <a:pt x="522794" y="0"/>
                </a:cubicBezTo>
                <a:close/>
              </a:path>
            </a:pathLst>
          </a:custGeom>
          <a:gradFill>
            <a:gsLst>
              <a:gs pos="0">
                <a:schemeClr val="bg1">
                  <a:alpha val="0"/>
                </a:schemeClr>
              </a:gs>
              <a:gs pos="100000">
                <a:schemeClr val="bg1">
                  <a:alpha val="5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矩形 11"/>
          <p:cNvSpPr/>
          <p:nvPr/>
        </p:nvSpPr>
        <p:spPr>
          <a:xfrm>
            <a:off x="2541069" y="317"/>
            <a:ext cx="9650931" cy="101822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rot="5400000">
            <a:off x="-1154430" y="1155065"/>
            <a:ext cx="6859270" cy="4549775"/>
            <a:chOff x="0" y="5287"/>
            <a:chExt cx="19200" cy="5513"/>
          </a:xfrm>
        </p:grpSpPr>
        <p:sp>
          <p:nvSpPr>
            <p:cNvPr id="23" name="任意多边形: 形状 22"/>
            <p:cNvSpPr/>
            <p:nvPr/>
          </p:nvSpPr>
          <p:spPr>
            <a:xfrm>
              <a:off x="0" y="5287"/>
              <a:ext cx="19200" cy="5244"/>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2"/>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566"/>
                </a:solidFill>
              </a:endParaRPr>
            </a:p>
          </p:txBody>
        </p:sp>
        <p:sp>
          <p:nvSpPr>
            <p:cNvPr id="22" name="任意多边形: 形状 21"/>
            <p:cNvSpPr/>
            <p:nvPr/>
          </p:nvSpPr>
          <p:spPr>
            <a:xfrm>
              <a:off x="0" y="5556"/>
              <a:ext cx="19200" cy="5244"/>
            </a:xfrm>
            <a:custGeom>
              <a:avLst/>
              <a:gdLst>
                <a:gd name="connsiteX0" fmla="*/ 0 w 12192000"/>
                <a:gd name="connsiteY0" fmla="*/ 0 h 3329740"/>
                <a:gd name="connsiteX1" fmla="*/ 108017 w 12192000"/>
                <a:gd name="connsiteY1" fmla="*/ 63675 h 3329740"/>
                <a:gd name="connsiteX2" fmla="*/ 6096001 w 12192000"/>
                <a:gd name="connsiteY2" fmla="*/ 1371836 h 3329740"/>
                <a:gd name="connsiteX3" fmla="*/ 12083985 w 12192000"/>
                <a:gd name="connsiteY3" fmla="*/ 63675 h 3329740"/>
                <a:gd name="connsiteX4" fmla="*/ 12192000 w 12192000"/>
                <a:gd name="connsiteY4" fmla="*/ 2 h 3329740"/>
                <a:gd name="connsiteX5" fmla="*/ 12192000 w 12192000"/>
                <a:gd name="connsiteY5" fmla="*/ 3329740 h 3329740"/>
                <a:gd name="connsiteX6" fmla="*/ 0 w 12192000"/>
                <a:gd name="connsiteY6" fmla="*/ 3329740 h 332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29740">
                  <a:moveTo>
                    <a:pt x="0" y="0"/>
                  </a:moveTo>
                  <a:lnTo>
                    <a:pt x="108017" y="63675"/>
                  </a:lnTo>
                  <a:cubicBezTo>
                    <a:pt x="1531313" y="862602"/>
                    <a:pt x="3685282" y="1371836"/>
                    <a:pt x="6096001" y="1371836"/>
                  </a:cubicBezTo>
                  <a:cubicBezTo>
                    <a:pt x="8506720" y="1371836"/>
                    <a:pt x="10660689" y="862602"/>
                    <a:pt x="12083985" y="63675"/>
                  </a:cubicBezTo>
                  <a:lnTo>
                    <a:pt x="12192000" y="2"/>
                  </a:lnTo>
                  <a:lnTo>
                    <a:pt x="12192000" y="3329740"/>
                  </a:lnTo>
                  <a:lnTo>
                    <a:pt x="0" y="3329740"/>
                  </a:lnTo>
                  <a:close/>
                </a:path>
              </a:pathLst>
            </a:custGeom>
            <a:solidFill>
              <a:schemeClr val="accent1"/>
            </a:solidFill>
            <a:ln>
              <a:noFill/>
            </a:ln>
            <a:effectLst>
              <a:outerShdw blurRad="266700" dist="38100" dir="16200000" rotWithShape="0">
                <a:srgbClr val="004558">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6566"/>
                </a:solidFill>
              </a:endParaRPr>
            </a:p>
          </p:txBody>
        </p:sp>
      </p:grpSp>
      <p:pic>
        <p:nvPicPr>
          <p:cNvPr id="4" name="图片 3" descr="10标志与中英文校名组合规范03反白(竖式)"/>
          <p:cNvPicPr>
            <a:picLocks noChangeAspect="1"/>
          </p:cNvPicPr>
          <p:nvPr/>
        </p:nvPicPr>
        <p:blipFill>
          <a:blip r:embed="rId3"/>
          <a:srcRect l="40385" t="33160" r="41162"/>
          <a:stretch>
            <a:fillRect/>
          </a:stretch>
        </p:blipFill>
        <p:spPr>
          <a:xfrm>
            <a:off x="396240" y="1495425"/>
            <a:ext cx="1509395" cy="3866515"/>
          </a:xfrm>
          <a:prstGeom prst="rect">
            <a:avLst/>
          </a:prstGeom>
        </p:spPr>
      </p:pic>
      <p:sp>
        <p:nvSpPr>
          <p:cNvPr id="20486" name="文本框 4"/>
          <p:cNvSpPr txBox="1"/>
          <p:nvPr/>
        </p:nvSpPr>
        <p:spPr>
          <a:xfrm>
            <a:off x="6036310" y="2354580"/>
            <a:ext cx="5756275" cy="1014730"/>
          </a:xfrm>
          <a:prstGeom prst="rect">
            <a:avLst/>
          </a:prstGeom>
          <a:noFill/>
          <a:ln w="9525">
            <a:noFill/>
          </a:ln>
        </p:spPr>
        <p:txBody>
          <a:bodyPr wrap="square" anchor="t">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6000" b="1" noProof="0" dirty="0">
                <a:ln>
                  <a:noFill/>
                </a:ln>
                <a:gradFill>
                  <a:gsLst>
                    <a:gs pos="100000">
                      <a:srgbClr val="D6B479">
                        <a:lumMod val="50000"/>
                      </a:srgbClr>
                    </a:gs>
                    <a:gs pos="0">
                      <a:srgbClr val="DFD4C0">
                        <a:lumMod val="75000"/>
                      </a:srgbClr>
                    </a:gs>
                  </a:gsLst>
                  <a:lin ang="5400000" scaled="1"/>
                </a:gradFill>
                <a:effectLst/>
                <a:uLnTx/>
                <a:uFillTx/>
                <a:latin typeface="+mj-ea"/>
                <a:ea typeface="+mj-ea"/>
                <a:cs typeface="阿里巴巴普惠体 Medium" panose="00020600040101010101" pitchFamily="18" charset="-122"/>
                <a:sym typeface="+mn-ea"/>
              </a:rPr>
              <a:t>研究过程</a:t>
            </a:r>
          </a:p>
        </p:txBody>
      </p:sp>
      <p:sp>
        <p:nvSpPr>
          <p:cNvPr id="9" name="文本框 8"/>
          <p:cNvSpPr txBox="1"/>
          <p:nvPr/>
        </p:nvSpPr>
        <p:spPr>
          <a:xfrm>
            <a:off x="6078855" y="3369945"/>
            <a:ext cx="5587365" cy="306815"/>
          </a:xfrm>
          <a:prstGeom prst="rect">
            <a:avLst/>
          </a:prstGeom>
          <a:noFill/>
        </p:spPr>
        <p:txBody>
          <a:bodyPr wrap="square" rtlCol="0">
            <a:spAutoFit/>
          </a:bodyPr>
          <a:lstStyle>
            <a:defPPr>
              <a:defRPr lang="zh-CN"/>
            </a:defPPr>
            <a:lvl1pPr marR="0" lvl="0" indent="0" algn="dist" fontAlgn="auto">
              <a:lnSpc>
                <a:spcPct val="130000"/>
              </a:lnSpc>
              <a:spcBef>
                <a:spcPts val="0"/>
              </a:spcBef>
              <a:spcAft>
                <a:spcPts val="0"/>
              </a:spcAft>
              <a:buClrTx/>
              <a:buSzTx/>
              <a:buFontTx/>
              <a:buNone/>
              <a:defRPr sz="1200" b="1">
                <a:ln>
                  <a:noFill/>
                </a:ln>
                <a:solidFill>
                  <a:prstClr val="black"/>
                </a:solidFill>
                <a:effectLst/>
                <a:uLnTx/>
                <a:uFillTx/>
                <a:latin typeface="+mj-lt"/>
                <a:ea typeface="思源宋体 CN Heavy" panose="02020900000000000000" pitchFamily="18" charset="-122"/>
                <a:cs typeface="DIN" charset="0"/>
              </a:defRPr>
            </a:lvl1pPr>
          </a:lstStyle>
          <a:p>
            <a:r>
              <a:rPr lang="en-US" altLang="zh-CN" dirty="0">
                <a:sym typeface="OPPOSans M" panose="00020600040101010101" pitchFamily="18" charset="-122"/>
              </a:rPr>
              <a:t>RESEARCH PROCESS</a:t>
            </a:r>
          </a:p>
        </p:txBody>
      </p:sp>
      <p:sp>
        <p:nvSpPr>
          <p:cNvPr id="6" name="任意多边形: 形状 3"/>
          <p:cNvSpPr/>
          <p:nvPr/>
        </p:nvSpPr>
        <p:spPr>
          <a:xfrm>
            <a:off x="6078855" y="3889375"/>
            <a:ext cx="5587365" cy="368300"/>
          </a:xfrm>
          <a:custGeom>
            <a:avLst/>
            <a:gdLst>
              <a:gd name="connsiteX0" fmla="*/ 0 w 4114800"/>
              <a:gd name="connsiteY0" fmla="*/ 0 h 409575"/>
              <a:gd name="connsiteX1" fmla="*/ 1181100 w 4114800"/>
              <a:gd name="connsiteY1" fmla="*/ 0 h 409575"/>
              <a:gd name="connsiteX2" fmla="*/ 1181100 w 4114800"/>
              <a:gd name="connsiteY2" fmla="*/ 409575 h 409575"/>
              <a:gd name="connsiteX3" fmla="*/ 1581150 w 4114800"/>
              <a:gd name="connsiteY3" fmla="*/ 9525 h 409575"/>
              <a:gd name="connsiteX4" fmla="*/ 4114800 w 4114800"/>
              <a:gd name="connsiteY4" fmla="*/ 9525 h 40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4800" h="409575">
                <a:moveTo>
                  <a:pt x="0" y="0"/>
                </a:moveTo>
                <a:lnTo>
                  <a:pt x="1181100" y="0"/>
                </a:lnTo>
                <a:lnTo>
                  <a:pt x="1181100" y="409575"/>
                </a:lnTo>
                <a:lnTo>
                  <a:pt x="1581150" y="9525"/>
                </a:lnTo>
                <a:lnTo>
                  <a:pt x="4114800" y="9525"/>
                </a:lnTo>
              </a:path>
            </a:pathLst>
          </a:custGeom>
          <a:noFill/>
          <a:ln>
            <a:solidFill>
              <a:srgbClr val="1E3E6E"/>
            </a:solidFill>
          </a:ln>
        </p:spPr>
        <p:style>
          <a:lnRef idx="2">
            <a:srgbClr val="006EFF">
              <a:shade val="50000"/>
            </a:srgbClr>
          </a:lnRef>
          <a:fillRef idx="1">
            <a:srgbClr val="006EFF"/>
          </a:fillRef>
          <a:effectRef idx="0">
            <a:srgbClr val="006EFF"/>
          </a:effectRef>
          <a:fontRef idx="minor">
            <a:sysClr val="window" lastClr="FFFFFF"/>
          </a:fontRef>
        </p:style>
        <p:txBody>
          <a:bodyPr rtlCol="0" anchor="ctr"/>
          <a:lstStyle/>
          <a:p>
            <a:pPr algn="ctr" fontAlgn="auto"/>
            <a:endParaRPr lang="zh-CN" altLang="en-US" strike="noStrike" noProof="1"/>
          </a:p>
        </p:txBody>
      </p:sp>
      <p:sp>
        <p:nvSpPr>
          <p:cNvPr id="3" name="文本框 2"/>
          <p:cNvSpPr txBox="1"/>
          <p:nvPr/>
        </p:nvSpPr>
        <p:spPr>
          <a:xfrm>
            <a:off x="3750310" y="2028190"/>
            <a:ext cx="2026285" cy="1861185"/>
          </a:xfrm>
          <a:prstGeom prst="rect">
            <a:avLst/>
          </a:prstGeom>
          <a:noFill/>
          <a:effectLst>
            <a:outerShdw blurRad="63500" sx="102000" sy="102000" algn="ctr" rotWithShape="0">
              <a:srgbClr val="D8C6A0">
                <a:alpha val="40000"/>
              </a:srgbClr>
            </a:outerShdw>
          </a:effectLst>
        </p:spPr>
        <p:txBody>
          <a:bodyPr wrap="square" rtlCol="0">
            <a:spAutoFit/>
          </a:bodyPr>
          <a:lstStyle/>
          <a:p>
            <a:r>
              <a:rPr lang="en-US" altLang="zh-CN" sz="11500" b="1" dirty="0">
                <a:gradFill>
                  <a:gsLst>
                    <a:gs pos="0">
                      <a:schemeClr val="accent2">
                        <a:lumMod val="75000"/>
                      </a:schemeClr>
                    </a:gs>
                    <a:gs pos="68000">
                      <a:schemeClr val="accent2">
                        <a:lumMod val="50000"/>
                      </a:schemeClr>
                    </a:gs>
                  </a:gsLst>
                  <a:lin ang="2700000" scaled="0"/>
                </a:gradFill>
                <a:effectLst>
                  <a:outerShdw blurRad="50800" dist="38100" dir="2700000" algn="tl" rotWithShape="0">
                    <a:srgbClr val="B39C70">
                      <a:alpha val="40000"/>
                    </a:srgbClr>
                  </a:outerShdw>
                </a:effectLst>
                <a:latin typeface="+mj-ea"/>
                <a:ea typeface="+mj-ea"/>
              </a:rPr>
              <a:t>03</a:t>
            </a:r>
          </a:p>
        </p:txBody>
      </p:sp>
    </p:spTree>
  </p:cSld>
  <p:clrMapOvr>
    <a:overrideClrMapping bg1="lt1" tx1="dk1" bg2="lt2" tx2="dk2" accent1="accent1" accent2="accent2" accent3="accent3" accent4="accent4" accent5="accent5" accent6="accent6" hlink="hlink" folHlink="folHlink"/>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DdlZWEyOGMzN2YyNmQ3YmYwYTkxNjRkNGI1ZmJiZDUifQ=="/>
</p:tagLst>
</file>

<file path=ppt/theme/theme1.xml><?xml version="1.0" encoding="utf-8"?>
<a:theme xmlns:a="http://schemas.openxmlformats.org/drawingml/2006/main" name="主题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536</TotalTime>
  <Words>978</Words>
  <Application>Microsoft Office PowerPoint</Application>
  <PresentationFormat>宽屏</PresentationFormat>
  <Paragraphs>176</Paragraphs>
  <Slides>29</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29</vt:i4>
      </vt:variant>
    </vt:vector>
  </HeadingPairs>
  <TitlesOfParts>
    <vt:vector size="41" baseType="lpstr">
      <vt:lpstr>Roboto Regular</vt:lpstr>
      <vt:lpstr>等线</vt:lpstr>
      <vt:lpstr>黑体</vt:lpstr>
      <vt:lpstr>思源黑体 CN Bold</vt:lpstr>
      <vt:lpstr>思源宋体 CN Heavy</vt:lpstr>
      <vt:lpstr>宋体</vt:lpstr>
      <vt:lpstr>Arial</vt:lpstr>
      <vt:lpstr>Calibri</vt:lpstr>
      <vt:lpstr>Cambria</vt:lpstr>
      <vt:lpstr>Cambria Math</vt:lpstr>
      <vt:lpstr>DIN</vt:lpstr>
      <vt:lpstr>主题1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X幂空间工作室</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毕业答辩模板1.0-CDUT</dc:title>
  <dc:creator>小P</dc:creator>
  <cp:lastModifiedBy>志鹏</cp:lastModifiedBy>
  <cp:revision>104</cp:revision>
  <dcterms:created xsi:type="dcterms:W3CDTF">2022-05-24T07:57:00Z</dcterms:created>
  <dcterms:modified xsi:type="dcterms:W3CDTF">2022-05-27T16:06:30Z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2052-11.1.0.11744</vt:lpwstr>
  </property>
  <property fmtid="{D5CDD505-2E9C-101B-9397-08002B2CF9AE}" pid="3" name="ICV">
    <vt:lpwstr>5997F8422B1041CC804FF991E23FC1F2</vt:lpwstr>
  </property>
</Properties>
</file>

<file path=docProps/thumbnail.jpeg>
</file>